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2" r:id="rId17"/>
    <p:sldId id="271" r:id="rId18"/>
    <p:sldId id="272" r:id="rId19"/>
    <p:sldId id="273" r:id="rId20"/>
    <p:sldId id="274" r:id="rId21"/>
    <p:sldId id="275" r:id="rId22"/>
    <p:sldId id="277" r:id="rId23"/>
    <p:sldId id="283" r:id="rId24"/>
    <p:sldId id="278" r:id="rId25"/>
    <p:sldId id="284"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snapToGrid="0">
      <p:cViewPr varScale="1">
        <p:scale>
          <a:sx n="88" d="100"/>
          <a:sy n="88" d="100"/>
        </p:scale>
        <p:origin x="57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0C251-AC9F-4990-8D6F-6E24297EC6DA}" type="datetimeFigureOut">
              <a:rPr lang="tr-TR" smtClean="0"/>
              <a:t>27.07.2024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5797A-DAC1-4278-97E8-BFB442C9A529}" type="slidenum">
              <a:rPr lang="tr-TR" smtClean="0"/>
              <a:t>‹#›</a:t>
            </a:fld>
            <a:endParaRPr lang="tr-TR"/>
          </a:p>
        </p:txBody>
      </p:sp>
    </p:spTree>
    <p:extLst>
      <p:ext uri="{BB962C8B-B14F-4D97-AF65-F5344CB8AC3E}">
        <p14:creationId xmlns:p14="http://schemas.microsoft.com/office/powerpoint/2010/main" val="3125913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D134A0-3B78-4F6F-8DD0-9FA390B1717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FBF6B7E-0993-47E9-A38A-DE78D7FB6D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9067A41-786D-4B4A-B6F6-9DE927665D69}"/>
              </a:ext>
            </a:extLst>
          </p:cNvPr>
          <p:cNvSpPr>
            <a:spLocks noGrp="1"/>
          </p:cNvSpPr>
          <p:nvPr>
            <p:ph type="dt" sz="half" idx="10"/>
          </p:nvPr>
        </p:nvSpPr>
        <p:spPr/>
        <p:txBody>
          <a:bodyPr/>
          <a:lstStyle/>
          <a:p>
            <a:fld id="{06741550-9511-4694-8ABF-9C1789A0849D}" type="datetime1">
              <a:rPr lang="tr-TR" smtClean="0"/>
              <a:t>27.07.2024</a:t>
            </a:fld>
            <a:endParaRPr lang="tr-TR"/>
          </a:p>
        </p:txBody>
      </p:sp>
      <p:sp>
        <p:nvSpPr>
          <p:cNvPr id="5" name="Alt Bilgi Yer Tutucusu 4">
            <a:extLst>
              <a:ext uri="{FF2B5EF4-FFF2-40B4-BE49-F238E27FC236}">
                <a16:creationId xmlns:a16="http://schemas.microsoft.com/office/drawing/2014/main" id="{243958C1-CD89-4EF3-87CC-BB56781A96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C22356B-5382-42C7-A63F-834D280D0D6F}"/>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1091948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FAEF52-11C5-4618-A307-CB62E319516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A7A5714-23A9-4F0B-8DD0-30DA494D574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8C23BD5-A539-4C53-A519-DD52A0C52B81}"/>
              </a:ext>
            </a:extLst>
          </p:cNvPr>
          <p:cNvSpPr>
            <a:spLocks noGrp="1"/>
          </p:cNvSpPr>
          <p:nvPr>
            <p:ph type="dt" sz="half" idx="10"/>
          </p:nvPr>
        </p:nvSpPr>
        <p:spPr/>
        <p:txBody>
          <a:bodyPr/>
          <a:lstStyle/>
          <a:p>
            <a:fld id="{9CE7F056-FFFD-42F2-91CE-E9FB78F6C95F}" type="datetime1">
              <a:rPr lang="tr-TR" smtClean="0"/>
              <a:t>27.07.2024</a:t>
            </a:fld>
            <a:endParaRPr lang="tr-TR"/>
          </a:p>
        </p:txBody>
      </p:sp>
      <p:sp>
        <p:nvSpPr>
          <p:cNvPr id="5" name="Alt Bilgi Yer Tutucusu 4">
            <a:extLst>
              <a:ext uri="{FF2B5EF4-FFF2-40B4-BE49-F238E27FC236}">
                <a16:creationId xmlns:a16="http://schemas.microsoft.com/office/drawing/2014/main" id="{87AD5CBC-8C1D-48F8-AF6B-ADD1E0375D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AA8D43-F4D4-4A14-9D8D-746CD6039008}"/>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787159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636094B-0BEC-4C39-A06A-518E5DE2014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15C4347-97BD-4D9D-AEC3-AC559DCFF1A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D1E7A50-4CD6-4EE8-B2C2-EF3D33A9505C}"/>
              </a:ext>
            </a:extLst>
          </p:cNvPr>
          <p:cNvSpPr>
            <a:spLocks noGrp="1"/>
          </p:cNvSpPr>
          <p:nvPr>
            <p:ph type="dt" sz="half" idx="10"/>
          </p:nvPr>
        </p:nvSpPr>
        <p:spPr/>
        <p:txBody>
          <a:bodyPr/>
          <a:lstStyle/>
          <a:p>
            <a:fld id="{7E461068-63AE-4E08-B21D-A2D6D3D6A9A5}" type="datetime1">
              <a:rPr lang="tr-TR" smtClean="0"/>
              <a:t>27.07.2024</a:t>
            </a:fld>
            <a:endParaRPr lang="tr-TR"/>
          </a:p>
        </p:txBody>
      </p:sp>
      <p:sp>
        <p:nvSpPr>
          <p:cNvPr id="5" name="Alt Bilgi Yer Tutucusu 4">
            <a:extLst>
              <a:ext uri="{FF2B5EF4-FFF2-40B4-BE49-F238E27FC236}">
                <a16:creationId xmlns:a16="http://schemas.microsoft.com/office/drawing/2014/main" id="{EAF0B919-C86E-4C5D-AEF5-649F79C90D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9CA90-0484-4164-B0D5-3F8D7BFF7805}"/>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189007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072E12-D1A4-4FED-BA38-BFEB6C3C943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281E00-193F-41D7-B43D-BAECA5C8656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63BDFF9-C0CA-4D44-9F09-CBEE32EB6099}"/>
              </a:ext>
            </a:extLst>
          </p:cNvPr>
          <p:cNvSpPr>
            <a:spLocks noGrp="1"/>
          </p:cNvSpPr>
          <p:nvPr>
            <p:ph type="dt" sz="half" idx="10"/>
          </p:nvPr>
        </p:nvSpPr>
        <p:spPr/>
        <p:txBody>
          <a:bodyPr/>
          <a:lstStyle/>
          <a:p>
            <a:fld id="{BE85856D-7347-4304-81ED-BFE703AA9F4E}" type="datetime1">
              <a:rPr lang="tr-TR" smtClean="0"/>
              <a:t>27.07.2024</a:t>
            </a:fld>
            <a:endParaRPr lang="tr-TR"/>
          </a:p>
        </p:txBody>
      </p:sp>
      <p:sp>
        <p:nvSpPr>
          <p:cNvPr id="5" name="Alt Bilgi Yer Tutucusu 4">
            <a:extLst>
              <a:ext uri="{FF2B5EF4-FFF2-40B4-BE49-F238E27FC236}">
                <a16:creationId xmlns:a16="http://schemas.microsoft.com/office/drawing/2014/main" id="{79AEF722-BBFE-4337-AEC8-EF1631E955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F1BC1F7-CFE6-475B-BBEB-3454AB0F1E45}"/>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340701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6DB956-879B-4E6E-B447-484A481FCB6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6A64A14-E6B1-457B-858F-8DB2173BB9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7185A8F-526D-4E18-886F-E2C3ACCE4FE2}"/>
              </a:ext>
            </a:extLst>
          </p:cNvPr>
          <p:cNvSpPr>
            <a:spLocks noGrp="1"/>
          </p:cNvSpPr>
          <p:nvPr>
            <p:ph type="dt" sz="half" idx="10"/>
          </p:nvPr>
        </p:nvSpPr>
        <p:spPr/>
        <p:txBody>
          <a:bodyPr/>
          <a:lstStyle/>
          <a:p>
            <a:fld id="{D0466121-3757-4D19-9CCA-2AED693B8E15}" type="datetime1">
              <a:rPr lang="tr-TR" smtClean="0"/>
              <a:t>27.07.2024</a:t>
            </a:fld>
            <a:endParaRPr lang="tr-TR"/>
          </a:p>
        </p:txBody>
      </p:sp>
      <p:sp>
        <p:nvSpPr>
          <p:cNvPr id="5" name="Alt Bilgi Yer Tutucusu 4">
            <a:extLst>
              <a:ext uri="{FF2B5EF4-FFF2-40B4-BE49-F238E27FC236}">
                <a16:creationId xmlns:a16="http://schemas.microsoft.com/office/drawing/2014/main" id="{F059EA9E-4E29-4AD3-AF91-C3ACF0D5FF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66F8C3-E7E2-4573-B847-E2C9EC8F854B}"/>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317166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5667B-AFB9-447F-87E0-FAD76734191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C79EA8-4561-4E07-A8F5-AF7D011FD12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E959FC3-BE58-4BB2-9205-5B1D260D32B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7FDCC6A-0C08-418E-BA8D-9A17ED489FAF}"/>
              </a:ext>
            </a:extLst>
          </p:cNvPr>
          <p:cNvSpPr>
            <a:spLocks noGrp="1"/>
          </p:cNvSpPr>
          <p:nvPr>
            <p:ph type="dt" sz="half" idx="10"/>
          </p:nvPr>
        </p:nvSpPr>
        <p:spPr/>
        <p:txBody>
          <a:bodyPr/>
          <a:lstStyle/>
          <a:p>
            <a:fld id="{CBFD23CB-D646-484F-B089-E4787F479D19}" type="datetime1">
              <a:rPr lang="tr-TR" smtClean="0"/>
              <a:t>27.07.2024</a:t>
            </a:fld>
            <a:endParaRPr lang="tr-TR"/>
          </a:p>
        </p:txBody>
      </p:sp>
      <p:sp>
        <p:nvSpPr>
          <p:cNvPr id="6" name="Alt Bilgi Yer Tutucusu 5">
            <a:extLst>
              <a:ext uri="{FF2B5EF4-FFF2-40B4-BE49-F238E27FC236}">
                <a16:creationId xmlns:a16="http://schemas.microsoft.com/office/drawing/2014/main" id="{C0234B2D-87FA-4046-9FF5-205D306B8E1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CA4BA90-F63B-401E-939C-3ED10D056172}"/>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3560339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ED4EC6-0E1F-4038-B25F-CC1C2A2B375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1F96C59-D890-452B-80D2-09606E6B24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19F7E8B-FC86-4C3B-974D-1B8D5632CA3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43CE33E-74D4-45B5-A5A8-72278F5F56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5B0A5E7-DE9F-4B74-A767-FCDBF6E503D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689DE4B-ECED-46A0-965E-EBE13905D689}"/>
              </a:ext>
            </a:extLst>
          </p:cNvPr>
          <p:cNvSpPr>
            <a:spLocks noGrp="1"/>
          </p:cNvSpPr>
          <p:nvPr>
            <p:ph type="dt" sz="half" idx="10"/>
          </p:nvPr>
        </p:nvSpPr>
        <p:spPr/>
        <p:txBody>
          <a:bodyPr/>
          <a:lstStyle/>
          <a:p>
            <a:fld id="{127D9938-57E3-4D3E-9BDB-AED684566C71}" type="datetime1">
              <a:rPr lang="tr-TR" smtClean="0"/>
              <a:t>27.07.2024</a:t>
            </a:fld>
            <a:endParaRPr lang="tr-TR"/>
          </a:p>
        </p:txBody>
      </p:sp>
      <p:sp>
        <p:nvSpPr>
          <p:cNvPr id="8" name="Alt Bilgi Yer Tutucusu 7">
            <a:extLst>
              <a:ext uri="{FF2B5EF4-FFF2-40B4-BE49-F238E27FC236}">
                <a16:creationId xmlns:a16="http://schemas.microsoft.com/office/drawing/2014/main" id="{E5FC4925-CB51-4E0D-BB2A-5512DD68D4A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5A7B828-64B7-44E5-8031-44A2FC31FEBB}"/>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163304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F596E1-978A-4C0F-B7ED-60C0861FAF8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95AC56E-944B-4EB8-AD40-632E51B6C19F}"/>
              </a:ext>
            </a:extLst>
          </p:cNvPr>
          <p:cNvSpPr>
            <a:spLocks noGrp="1"/>
          </p:cNvSpPr>
          <p:nvPr>
            <p:ph type="dt" sz="half" idx="10"/>
          </p:nvPr>
        </p:nvSpPr>
        <p:spPr/>
        <p:txBody>
          <a:bodyPr/>
          <a:lstStyle/>
          <a:p>
            <a:fld id="{D8CA2904-B900-4F25-832B-A4B0D5CC2988}" type="datetime1">
              <a:rPr lang="tr-TR" smtClean="0"/>
              <a:t>27.07.2024</a:t>
            </a:fld>
            <a:endParaRPr lang="tr-TR"/>
          </a:p>
        </p:txBody>
      </p:sp>
      <p:sp>
        <p:nvSpPr>
          <p:cNvPr id="4" name="Alt Bilgi Yer Tutucusu 3">
            <a:extLst>
              <a:ext uri="{FF2B5EF4-FFF2-40B4-BE49-F238E27FC236}">
                <a16:creationId xmlns:a16="http://schemas.microsoft.com/office/drawing/2014/main" id="{359A941C-6879-49DC-B352-47987A709B2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FD6A88E-738E-4615-8647-83BCDEE3B93B}"/>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276015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04A24EF-C35E-47B8-ADE0-C7EA6538957E}"/>
              </a:ext>
            </a:extLst>
          </p:cNvPr>
          <p:cNvSpPr>
            <a:spLocks noGrp="1"/>
          </p:cNvSpPr>
          <p:nvPr>
            <p:ph type="dt" sz="half" idx="10"/>
          </p:nvPr>
        </p:nvSpPr>
        <p:spPr/>
        <p:txBody>
          <a:bodyPr/>
          <a:lstStyle/>
          <a:p>
            <a:fld id="{67533C02-9199-4A4D-8579-08CBC88D9041}" type="datetime1">
              <a:rPr lang="tr-TR" smtClean="0"/>
              <a:t>27.07.2024</a:t>
            </a:fld>
            <a:endParaRPr lang="tr-TR"/>
          </a:p>
        </p:txBody>
      </p:sp>
      <p:sp>
        <p:nvSpPr>
          <p:cNvPr id="3" name="Alt Bilgi Yer Tutucusu 2">
            <a:extLst>
              <a:ext uri="{FF2B5EF4-FFF2-40B4-BE49-F238E27FC236}">
                <a16:creationId xmlns:a16="http://schemas.microsoft.com/office/drawing/2014/main" id="{B4E7E8B5-2995-43BB-9FD6-D6CD27658BF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21E945D-35D9-4B3C-8F7F-59CDC77E2D22}"/>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2894912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8C787D-8E6C-46DD-B9A1-9B4D5C8D13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8EB42CF-CD2D-48A6-8F37-B512BAF027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D9AF7C0-3489-4CAB-8C6E-16D2357F6C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355538E-4D09-493D-83D0-65764D55ADC0}"/>
              </a:ext>
            </a:extLst>
          </p:cNvPr>
          <p:cNvSpPr>
            <a:spLocks noGrp="1"/>
          </p:cNvSpPr>
          <p:nvPr>
            <p:ph type="dt" sz="half" idx="10"/>
          </p:nvPr>
        </p:nvSpPr>
        <p:spPr/>
        <p:txBody>
          <a:bodyPr/>
          <a:lstStyle/>
          <a:p>
            <a:fld id="{BADED451-82D5-480F-9EE7-A818825696CB}" type="datetime1">
              <a:rPr lang="tr-TR" smtClean="0"/>
              <a:t>27.07.2024</a:t>
            </a:fld>
            <a:endParaRPr lang="tr-TR"/>
          </a:p>
        </p:txBody>
      </p:sp>
      <p:sp>
        <p:nvSpPr>
          <p:cNvPr id="6" name="Alt Bilgi Yer Tutucusu 5">
            <a:extLst>
              <a:ext uri="{FF2B5EF4-FFF2-40B4-BE49-F238E27FC236}">
                <a16:creationId xmlns:a16="http://schemas.microsoft.com/office/drawing/2014/main" id="{4706000D-83F9-433A-BB60-B60E2CABBB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CC17AA5-2528-4304-B759-F5821542D9DE}"/>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1691277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35F3E0-564F-43AD-9ED4-9CB3DDD4982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5613187-5627-4D89-9A26-A305A0968F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B2FCA61-4DBE-4635-BA51-BFD5F0862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596272B-432C-4694-9E9E-CD955424EEF8}"/>
              </a:ext>
            </a:extLst>
          </p:cNvPr>
          <p:cNvSpPr>
            <a:spLocks noGrp="1"/>
          </p:cNvSpPr>
          <p:nvPr>
            <p:ph type="dt" sz="half" idx="10"/>
          </p:nvPr>
        </p:nvSpPr>
        <p:spPr/>
        <p:txBody>
          <a:bodyPr/>
          <a:lstStyle/>
          <a:p>
            <a:fld id="{EA063AE1-5528-4185-A00B-B3B2080E88A4}" type="datetime1">
              <a:rPr lang="tr-TR" smtClean="0"/>
              <a:t>27.07.2024</a:t>
            </a:fld>
            <a:endParaRPr lang="tr-TR"/>
          </a:p>
        </p:txBody>
      </p:sp>
      <p:sp>
        <p:nvSpPr>
          <p:cNvPr id="6" name="Alt Bilgi Yer Tutucusu 5">
            <a:extLst>
              <a:ext uri="{FF2B5EF4-FFF2-40B4-BE49-F238E27FC236}">
                <a16:creationId xmlns:a16="http://schemas.microsoft.com/office/drawing/2014/main" id="{7535DAC1-8F7B-4422-B656-6553A6E947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8171253-D893-495A-AA1F-7D39F5DF21E6}"/>
              </a:ext>
            </a:extLst>
          </p:cNvPr>
          <p:cNvSpPr>
            <a:spLocks noGrp="1"/>
          </p:cNvSpPr>
          <p:nvPr>
            <p:ph type="sldNum" sz="quarter" idx="12"/>
          </p:nvPr>
        </p:nvSpPr>
        <p:spPr/>
        <p:txBody>
          <a:bodyPr/>
          <a:lstStyle/>
          <a:p>
            <a:fld id="{63F61371-0C9D-4D3B-B651-FD3C08D7216A}" type="slidenum">
              <a:rPr lang="tr-TR" smtClean="0"/>
              <a:t>‹#›</a:t>
            </a:fld>
            <a:endParaRPr lang="tr-TR"/>
          </a:p>
        </p:txBody>
      </p:sp>
    </p:spTree>
    <p:extLst>
      <p:ext uri="{BB962C8B-B14F-4D97-AF65-F5344CB8AC3E}">
        <p14:creationId xmlns:p14="http://schemas.microsoft.com/office/powerpoint/2010/main" val="167397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F19C082-52F1-43A0-A667-E1DD41407B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F268AA4-F687-485A-9996-D57F6799FE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E71258-03F0-4473-B1EF-94ED0FBDF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99233-3339-4883-AB4D-B3B435F48E37}" type="datetime1">
              <a:rPr lang="tr-TR" smtClean="0"/>
              <a:t>27.07.2024</a:t>
            </a:fld>
            <a:endParaRPr lang="tr-TR"/>
          </a:p>
        </p:txBody>
      </p:sp>
      <p:sp>
        <p:nvSpPr>
          <p:cNvPr id="5" name="Alt Bilgi Yer Tutucusu 4">
            <a:extLst>
              <a:ext uri="{FF2B5EF4-FFF2-40B4-BE49-F238E27FC236}">
                <a16:creationId xmlns:a16="http://schemas.microsoft.com/office/drawing/2014/main" id="{E59FE08E-F053-472A-8DDF-FEA40860A2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3B4CB38-C191-4782-AFA1-DA6CC445B4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61371-0C9D-4D3B-B651-FD3C08D7216A}" type="slidenum">
              <a:rPr lang="tr-TR" smtClean="0"/>
              <a:t>‹#›</a:t>
            </a:fld>
            <a:endParaRPr lang="tr-TR"/>
          </a:p>
        </p:txBody>
      </p:sp>
    </p:spTree>
    <p:extLst>
      <p:ext uri="{BB962C8B-B14F-4D97-AF65-F5344CB8AC3E}">
        <p14:creationId xmlns:p14="http://schemas.microsoft.com/office/powerpoint/2010/main" val="1266782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uhendislik.giresun.edu.tr/Files/ckFiles/79-123-150-29/M%C3%BChendislik%20Fak%C3%BCltesi/Formlar/Staj%20Formlar%C4%B1/Staj%20Y%C3%B6nergesi.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hasan.tan@giresun.edu.tr" TargetMode="External"/><Relationship Id="rId2" Type="http://schemas.openxmlformats.org/officeDocument/2006/relationships/hyperlink" Target="mailto:musa.demir@giresun.edu.t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uhendislik.giresun.edu.tr/tr/page/staj-formlari/40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asayfa | MÜHENDİSLİK FAKÜLTESİ">
            <a:extLst>
              <a:ext uri="{FF2B5EF4-FFF2-40B4-BE49-F238E27FC236}">
                <a16:creationId xmlns:a16="http://schemas.microsoft.com/office/drawing/2014/main" id="{E2F800A9-AA2D-4718-A090-C6B5F2087A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708" y="471575"/>
            <a:ext cx="1166032" cy="1166032"/>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6A885C81-B9D7-4F66-84CE-DEC046EC399B}"/>
              </a:ext>
            </a:extLst>
          </p:cNvPr>
          <p:cNvSpPr txBox="1"/>
          <p:nvPr/>
        </p:nvSpPr>
        <p:spPr>
          <a:xfrm>
            <a:off x="2558934" y="592926"/>
            <a:ext cx="7074131" cy="923330"/>
          </a:xfrm>
          <a:prstGeom prst="rect">
            <a:avLst/>
          </a:prstGeom>
          <a:noFill/>
        </p:spPr>
        <p:txBody>
          <a:bodyPr wrap="square" rtlCol="0">
            <a:spAutoFit/>
          </a:bodyPr>
          <a:lstStyle/>
          <a:p>
            <a:pPr algn="ctr"/>
            <a:r>
              <a:rPr lang="tr-TR" b="1" dirty="0">
                <a:latin typeface="Times New Roman" panose="02020603050405020304" pitchFamily="18" charset="0"/>
                <a:cs typeface="Times New Roman" panose="02020603050405020304" pitchFamily="18" charset="0"/>
              </a:rPr>
              <a:t>GİRESUN ÜNİVERSİTESİ </a:t>
            </a:r>
          </a:p>
          <a:p>
            <a:pPr algn="ctr"/>
            <a:r>
              <a:rPr lang="tr-TR" b="1" dirty="0">
                <a:latin typeface="Times New Roman" panose="02020603050405020304" pitchFamily="18" charset="0"/>
                <a:cs typeface="Times New Roman" panose="02020603050405020304" pitchFamily="18" charset="0"/>
              </a:rPr>
              <a:t>MÜHENDİSLİK FAKÜLTESİ</a:t>
            </a:r>
          </a:p>
          <a:p>
            <a:pPr algn="ctr"/>
            <a:r>
              <a:rPr lang="tr-TR" b="1" dirty="0" smtClean="0">
                <a:latin typeface="Times New Roman" panose="02020603050405020304" pitchFamily="18" charset="0"/>
                <a:cs typeface="Times New Roman" panose="02020603050405020304" pitchFamily="18" charset="0"/>
              </a:rPr>
              <a:t>MAKİNE </a:t>
            </a:r>
            <a:r>
              <a:rPr lang="tr-TR" b="1" dirty="0">
                <a:latin typeface="Times New Roman" panose="02020603050405020304" pitchFamily="18" charset="0"/>
                <a:cs typeface="Times New Roman" panose="02020603050405020304" pitchFamily="18" charset="0"/>
              </a:rPr>
              <a:t>MÜHENDİSLİĞİ BÖLÜMÜ</a:t>
            </a:r>
          </a:p>
        </p:txBody>
      </p:sp>
      <p:sp>
        <p:nvSpPr>
          <p:cNvPr id="6" name="Metin kutusu 5">
            <a:extLst>
              <a:ext uri="{FF2B5EF4-FFF2-40B4-BE49-F238E27FC236}">
                <a16:creationId xmlns:a16="http://schemas.microsoft.com/office/drawing/2014/main" id="{CCA6DF32-5618-443D-AD04-4622CECF939A}"/>
              </a:ext>
            </a:extLst>
          </p:cNvPr>
          <p:cNvSpPr txBox="1"/>
          <p:nvPr/>
        </p:nvSpPr>
        <p:spPr>
          <a:xfrm>
            <a:off x="1225434" y="3167390"/>
            <a:ext cx="9741130" cy="523220"/>
          </a:xfrm>
          <a:prstGeom prst="rect">
            <a:avLst/>
          </a:prstGeom>
          <a:noFill/>
        </p:spPr>
        <p:txBody>
          <a:bodyPr wrap="square" rtlCol="0">
            <a:spAutoFit/>
          </a:bodyPr>
          <a:lstStyle/>
          <a:p>
            <a:pPr algn="ctr"/>
            <a:r>
              <a:rPr lang="tr-TR" sz="2800" b="1" dirty="0">
                <a:latin typeface="Times New Roman" panose="02020603050405020304" pitchFamily="18" charset="0"/>
                <a:cs typeface="Times New Roman" panose="02020603050405020304" pitchFamily="18" charset="0"/>
              </a:rPr>
              <a:t>STAJ UYGULAMALARI İÇİN GEREKLİ İŞ VE İŞLEMLER</a:t>
            </a:r>
          </a:p>
        </p:txBody>
      </p:sp>
      <p:sp>
        <p:nvSpPr>
          <p:cNvPr id="7" name="Metin kutusu 6">
            <a:extLst>
              <a:ext uri="{FF2B5EF4-FFF2-40B4-BE49-F238E27FC236}">
                <a16:creationId xmlns:a16="http://schemas.microsoft.com/office/drawing/2014/main" id="{0A73A5EC-7EB0-49AD-B10B-FA358AB4CA70}"/>
              </a:ext>
            </a:extLst>
          </p:cNvPr>
          <p:cNvSpPr txBox="1"/>
          <p:nvPr/>
        </p:nvSpPr>
        <p:spPr>
          <a:xfrm>
            <a:off x="918901" y="5341744"/>
            <a:ext cx="10354195" cy="954107"/>
          </a:xfrm>
          <a:prstGeom prst="rect">
            <a:avLst/>
          </a:prstGeom>
          <a:noFill/>
        </p:spPr>
        <p:txBody>
          <a:bodyPr wrap="square" rtlCol="0">
            <a:spAutoFit/>
          </a:bodyPr>
          <a:lstStyle/>
          <a:p>
            <a:pPr algn="ctr"/>
            <a:r>
              <a:rPr lang="tr-TR" sz="1400" b="1" dirty="0" smtClean="0">
                <a:latin typeface="Times New Roman" panose="02020603050405020304" pitchFamily="18" charset="0"/>
                <a:cs typeface="Times New Roman" panose="02020603050405020304" pitchFamily="18" charset="0"/>
              </a:rPr>
              <a:t>                       STAJ </a:t>
            </a:r>
            <a:r>
              <a:rPr lang="tr-TR" sz="1400" b="1" dirty="0">
                <a:latin typeface="Times New Roman" panose="02020603050405020304" pitchFamily="18" charset="0"/>
                <a:cs typeface="Times New Roman" panose="02020603050405020304" pitchFamily="18" charset="0"/>
              </a:rPr>
              <a:t>KOMİSYONU ÜYELERİ</a:t>
            </a:r>
          </a:p>
          <a:p>
            <a:pPr algn="ctr"/>
            <a:endParaRPr lang="tr-TR" sz="1400" b="1" dirty="0">
              <a:latin typeface="Times New Roman" panose="02020603050405020304" pitchFamily="18" charset="0"/>
              <a:cs typeface="Times New Roman" panose="02020603050405020304" pitchFamily="18" charset="0"/>
            </a:endParaRPr>
          </a:p>
          <a:p>
            <a:pPr algn="ctr"/>
            <a:r>
              <a:rPr lang="tr-TR" sz="1400" dirty="0" smtClean="0">
                <a:latin typeface="Times New Roman" panose="02020603050405020304" pitchFamily="18" charset="0"/>
                <a:cs typeface="Times New Roman" panose="02020603050405020304" pitchFamily="18" charset="0"/>
              </a:rPr>
              <a:t>Doç. Dr. Faruk GÜNER</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Dr. Öğr. Üyesi </a:t>
            </a:r>
            <a:r>
              <a:rPr lang="tr-TR" sz="1400" dirty="0" smtClean="0">
                <a:latin typeface="Times New Roman" panose="02020603050405020304" pitchFamily="18" charset="0"/>
                <a:cs typeface="Times New Roman" panose="02020603050405020304" pitchFamily="18" charset="0"/>
              </a:rPr>
              <a:t>Hasan Onur TAN                </a:t>
            </a:r>
            <a:r>
              <a:rPr lang="tr-TR" sz="1400" dirty="0">
                <a:latin typeface="Times New Roman" panose="02020603050405020304" pitchFamily="18" charset="0"/>
                <a:cs typeface="Times New Roman" panose="02020603050405020304" pitchFamily="18" charset="0"/>
              </a:rPr>
              <a:t>Dr. </a:t>
            </a:r>
            <a:r>
              <a:rPr lang="tr-TR" sz="1400" dirty="0" err="1">
                <a:latin typeface="Times New Roman" panose="02020603050405020304" pitchFamily="18" charset="0"/>
                <a:cs typeface="Times New Roman" panose="02020603050405020304" pitchFamily="18" charset="0"/>
              </a:rPr>
              <a:t>Öğr</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Üyesi Musa </a:t>
            </a:r>
            <a:r>
              <a:rPr lang="tr-TR" sz="1400" dirty="0" smtClean="0">
                <a:latin typeface="Times New Roman" panose="02020603050405020304" pitchFamily="18" charset="0"/>
                <a:cs typeface="Times New Roman" panose="02020603050405020304" pitchFamily="18" charset="0"/>
              </a:rPr>
              <a:t>DEMİR</a:t>
            </a:r>
            <a:endParaRPr lang="tr-TR" sz="1400" dirty="0">
              <a:latin typeface="Times New Roman" panose="02020603050405020304" pitchFamily="18" charset="0"/>
              <a:cs typeface="Times New Roman" panose="02020603050405020304" pitchFamily="18" charset="0"/>
            </a:endParaRPr>
          </a:p>
          <a:p>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Başkan</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Üye</a:t>
            </a:r>
            <a:r>
              <a:rPr lang="tr-TR" sz="1400" dirty="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t>
            </a:r>
            <a:r>
              <a:rPr lang="tr-TR" sz="1400" dirty="0" smtClean="0">
                <a:latin typeface="Times New Roman" panose="02020603050405020304" pitchFamily="18" charset="0"/>
                <a:cs typeface="Times New Roman" panose="02020603050405020304" pitchFamily="18" charset="0"/>
              </a:rPr>
              <a:t>           </a:t>
            </a:r>
            <a:r>
              <a:rPr lang="tr-TR" sz="1400" dirty="0">
                <a:latin typeface="Times New Roman" panose="02020603050405020304" pitchFamily="18" charset="0"/>
                <a:cs typeface="Times New Roman" panose="02020603050405020304" pitchFamily="18" charset="0"/>
              </a:rPr>
              <a:t>Üye</a:t>
            </a:r>
          </a:p>
        </p:txBody>
      </p:sp>
    </p:spTree>
    <p:extLst>
      <p:ext uri="{BB962C8B-B14F-4D97-AF65-F5344CB8AC3E}">
        <p14:creationId xmlns:p14="http://schemas.microsoft.com/office/powerpoint/2010/main" val="2860262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Özel Sektörde Staj Yapacak Öğrenciler </a:t>
            </a:r>
          </a:p>
          <a:p>
            <a:r>
              <a:rPr lang="tr-TR" sz="2000" dirty="0">
                <a:latin typeface="Times New Roman" panose="02020603050405020304" pitchFamily="18" charset="0"/>
                <a:cs typeface="Times New Roman" panose="02020603050405020304" pitchFamily="18" charset="0"/>
              </a:rPr>
              <a:t>Form 4: İşyeri Staj Sözleşmesi (Sözleşme Metni)</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8271164" y="1187126"/>
            <a:ext cx="3699163" cy="2554545"/>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Yüzyüze eğitimde, bu formun bütün sayfalarının en altının işyeri yetkilisi tarafından paraflanarak üç nüsha hazırlanması,</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En son sayfada görülmekte olan </a:t>
            </a:r>
            <a:r>
              <a:rPr lang="tr-TR" sz="1600" dirty="0">
                <a:solidFill>
                  <a:srgbClr val="FF0000"/>
                </a:solidFill>
                <a:latin typeface="Times New Roman" panose="02020603050405020304" pitchFamily="18" charset="0"/>
                <a:cs typeface="Times New Roman" panose="02020603050405020304" pitchFamily="18" charset="0"/>
              </a:rPr>
              <a:t>kırmızı</a:t>
            </a:r>
            <a:r>
              <a:rPr lang="tr-TR" sz="1600" dirty="0">
                <a:latin typeface="Times New Roman" panose="02020603050405020304" pitchFamily="18" charset="0"/>
                <a:cs typeface="Times New Roman" panose="02020603050405020304" pitchFamily="18" charset="0"/>
              </a:rPr>
              <a:t> çerçeveli kısmın öğrenci ve işyeri yetkilisi tarafından doldurularak komisyon tarafından onaylanmak üzere teslim edilmesi gerekmektedir.</a:t>
            </a:r>
          </a:p>
        </p:txBody>
      </p:sp>
      <p:pic>
        <p:nvPicPr>
          <p:cNvPr id="5" name="Resim 4">
            <a:extLst>
              <a:ext uri="{FF2B5EF4-FFF2-40B4-BE49-F238E27FC236}">
                <a16:creationId xmlns:a16="http://schemas.microsoft.com/office/drawing/2014/main" id="{660A6F20-085C-4617-81D5-E4711193EBBC}"/>
              </a:ext>
            </a:extLst>
          </p:cNvPr>
          <p:cNvPicPr>
            <a:picLocks noChangeAspect="1"/>
          </p:cNvPicPr>
          <p:nvPr/>
        </p:nvPicPr>
        <p:blipFill>
          <a:blip r:embed="rId2"/>
          <a:stretch>
            <a:fillRect/>
          </a:stretch>
        </p:blipFill>
        <p:spPr>
          <a:xfrm>
            <a:off x="375513" y="1187126"/>
            <a:ext cx="7820836" cy="3655963"/>
          </a:xfrm>
          <a:prstGeom prst="rect">
            <a:avLst/>
          </a:prstGeom>
        </p:spPr>
      </p:pic>
      <p:sp>
        <p:nvSpPr>
          <p:cNvPr id="11" name="Metin kutusu 10">
            <a:extLst>
              <a:ext uri="{FF2B5EF4-FFF2-40B4-BE49-F238E27FC236}">
                <a16:creationId xmlns:a16="http://schemas.microsoft.com/office/drawing/2014/main" id="{FEC1DB9F-54DD-4E8C-8E59-454055D84EB4}"/>
              </a:ext>
            </a:extLst>
          </p:cNvPr>
          <p:cNvSpPr txBox="1"/>
          <p:nvPr/>
        </p:nvSpPr>
        <p:spPr>
          <a:xfrm>
            <a:off x="294147" y="4365010"/>
            <a:ext cx="11682731" cy="1754326"/>
          </a:xfrm>
          <a:prstGeom prst="rect">
            <a:avLst/>
          </a:prstGeom>
          <a:noFill/>
        </p:spPr>
        <p:txBody>
          <a:bodyPr wrap="square">
            <a:spAutoFit/>
          </a:bodyPr>
          <a:lstStyle/>
          <a:p>
            <a:pPr algn="ctr"/>
            <a:endParaRPr lang="tr-TR" sz="1200" dirty="0">
              <a:latin typeface="Times New Roman" panose="02020603050405020304" pitchFamily="18" charset="0"/>
              <a:cs typeface="Times New Roman" panose="02020603050405020304" pitchFamily="18" charset="0"/>
            </a:endParaRPr>
          </a:p>
          <a:p>
            <a:pPr algn="ctr"/>
            <a:endParaRPr lang="tr-TR" sz="1200" b="1" dirty="0">
              <a:latin typeface="Times New Roman" panose="02020603050405020304" pitchFamily="18" charset="0"/>
              <a:cs typeface="Times New Roman" panose="02020603050405020304" pitchFamily="18" charset="0"/>
            </a:endParaRPr>
          </a:p>
          <a:p>
            <a:pPr algn="ctr"/>
            <a:endParaRPr lang="tr-TR" sz="12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1200" b="1" dirty="0" smtClean="0">
                <a:latin typeface="Times New Roman" panose="02020603050405020304" pitchFamily="18" charset="0"/>
                <a:cs typeface="Times New Roman" panose="02020603050405020304" pitchFamily="18" charset="0"/>
              </a:rPr>
              <a:t>Bu </a:t>
            </a:r>
            <a:r>
              <a:rPr lang="tr-TR" sz="1200" b="1" dirty="0">
                <a:latin typeface="Times New Roman" panose="02020603050405020304" pitchFamily="18" charset="0"/>
                <a:cs typeface="Times New Roman" panose="02020603050405020304" pitchFamily="18" charset="0"/>
              </a:rPr>
              <a:t>formun </a:t>
            </a:r>
            <a:r>
              <a:rPr lang="tr-TR" sz="1200" b="1" dirty="0">
                <a:solidFill>
                  <a:srgbClr val="FF0000"/>
                </a:solidFill>
                <a:latin typeface="Times New Roman" panose="02020603050405020304" pitchFamily="18" charset="0"/>
                <a:cs typeface="Times New Roman" panose="02020603050405020304" pitchFamily="18" charset="0"/>
              </a:rPr>
              <a:t>kırmızı</a:t>
            </a:r>
            <a:r>
              <a:rPr lang="tr-TR" sz="1200" b="1" dirty="0">
                <a:latin typeface="Times New Roman" panose="02020603050405020304" pitchFamily="18" charset="0"/>
                <a:cs typeface="Times New Roman" panose="02020603050405020304" pitchFamily="18" charset="0"/>
              </a:rPr>
              <a:t> çerçevesinde, öğrenci ve işyeri tarafından kendilerini ilgilendiren bilgilerin doldurulduktan sonra öğrenci tarafından Bölüm Staj Komisyonu Başkanlığına renkli taratılmış şekilde e-posta veya kargo ile gönderilmesi gerekmektedir. </a:t>
            </a:r>
          </a:p>
          <a:p>
            <a:pPr marL="342900" indent="-342900" algn="just">
              <a:buFont typeface="Wingdings" panose="05000000000000000000" pitchFamily="2" charset="2"/>
              <a:buChar char="§"/>
            </a:pPr>
            <a:r>
              <a:rPr lang="tr-TR" sz="1200" b="1" dirty="0">
                <a:latin typeface="Times New Roman" panose="02020603050405020304" pitchFamily="18" charset="0"/>
                <a:cs typeface="Times New Roman" panose="02020603050405020304" pitchFamily="18" charset="0"/>
              </a:rPr>
              <a:t>Bu form komisyon onayı verildikten sonra Dekanlığa teslim edilmek üzere komisyonda kalacaktır ancak öğrencinin / iş yerinin talebi durumunda öğrenciye renkli taratılmış e-posta olarak gönderilebilecektir.</a:t>
            </a:r>
          </a:p>
          <a:p>
            <a:pPr marL="342900" indent="-342900" algn="just">
              <a:buFont typeface="+mj-lt"/>
              <a:buAutoNum type="arabicPeriod"/>
            </a:pPr>
            <a:endParaRPr lang="tr-TR" sz="1200" b="1" dirty="0">
              <a:latin typeface="Times New Roman" panose="02020603050405020304" pitchFamily="18" charset="0"/>
              <a:cs typeface="Times New Roman" panose="02020603050405020304" pitchFamily="18" charset="0"/>
            </a:endParaRPr>
          </a:p>
          <a:p>
            <a:pPr algn="ctr"/>
            <a:r>
              <a:rPr lang="tr-TR" sz="1200" b="1" dirty="0">
                <a:latin typeface="Times New Roman" panose="02020603050405020304" pitchFamily="18" charset="0"/>
                <a:cs typeface="Times New Roman" panose="02020603050405020304" pitchFamily="18" charset="0"/>
              </a:rPr>
              <a:t>ALTINCI SAYFADA FORM 1 İÇİN BAHSEDİLEN HUSUSLAR FORM 4 İÇİN DE GEÇERLİDİR.</a:t>
            </a:r>
          </a:p>
        </p:txBody>
      </p:sp>
      <p:grpSp>
        <p:nvGrpSpPr>
          <p:cNvPr id="34" name="Grup 33">
            <a:extLst>
              <a:ext uri="{FF2B5EF4-FFF2-40B4-BE49-F238E27FC236}">
                <a16:creationId xmlns:a16="http://schemas.microsoft.com/office/drawing/2014/main" id="{AC8F51A9-FE3F-40DC-81AF-A15C1B54313A}"/>
              </a:ext>
            </a:extLst>
          </p:cNvPr>
          <p:cNvGrpSpPr/>
          <p:nvPr/>
        </p:nvGrpSpPr>
        <p:grpSpPr>
          <a:xfrm>
            <a:off x="5608098" y="2256503"/>
            <a:ext cx="2114426" cy="1982385"/>
            <a:chOff x="5608098" y="2338031"/>
            <a:chExt cx="2114426" cy="1900857"/>
          </a:xfrm>
        </p:grpSpPr>
        <p:cxnSp>
          <p:nvCxnSpPr>
            <p:cNvPr id="14" name="Düz Bağlayıcı 13">
              <a:extLst>
                <a:ext uri="{FF2B5EF4-FFF2-40B4-BE49-F238E27FC236}">
                  <a16:creationId xmlns:a16="http://schemas.microsoft.com/office/drawing/2014/main" id="{2A1C3525-C9C8-45DD-A18B-BD3900BEB92C}"/>
                </a:ext>
              </a:extLst>
            </p:cNvPr>
            <p:cNvCxnSpPr>
              <a:cxnSpLocks/>
            </p:cNvCxnSpPr>
            <p:nvPr/>
          </p:nvCxnSpPr>
          <p:spPr>
            <a:xfrm flipH="1">
              <a:off x="5622175" y="2353446"/>
              <a:ext cx="2100349"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6" name="Düz Bağlayıcı 15">
              <a:extLst>
                <a:ext uri="{FF2B5EF4-FFF2-40B4-BE49-F238E27FC236}">
                  <a16:creationId xmlns:a16="http://schemas.microsoft.com/office/drawing/2014/main" id="{1F583582-AC17-40B6-BD36-05C00D5BF382}"/>
                </a:ext>
              </a:extLst>
            </p:cNvPr>
            <p:cNvCxnSpPr>
              <a:cxnSpLocks/>
            </p:cNvCxnSpPr>
            <p:nvPr/>
          </p:nvCxnSpPr>
          <p:spPr>
            <a:xfrm>
              <a:off x="5622175" y="2338031"/>
              <a:ext cx="0" cy="1898476"/>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8" name="Düz Bağlayıcı 17">
              <a:extLst>
                <a:ext uri="{FF2B5EF4-FFF2-40B4-BE49-F238E27FC236}">
                  <a16:creationId xmlns:a16="http://schemas.microsoft.com/office/drawing/2014/main" id="{E3A3C672-C205-4CF7-B414-E5E71279717F}"/>
                </a:ext>
              </a:extLst>
            </p:cNvPr>
            <p:cNvCxnSpPr>
              <a:cxnSpLocks/>
            </p:cNvCxnSpPr>
            <p:nvPr/>
          </p:nvCxnSpPr>
          <p:spPr>
            <a:xfrm>
              <a:off x="7712221" y="2338031"/>
              <a:ext cx="0" cy="81360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0" name="Düz Bağlayıcı 19">
              <a:extLst>
                <a:ext uri="{FF2B5EF4-FFF2-40B4-BE49-F238E27FC236}">
                  <a16:creationId xmlns:a16="http://schemas.microsoft.com/office/drawing/2014/main" id="{E1C77CAA-CB70-486A-9A36-20EADCD74934}"/>
                </a:ext>
              </a:extLst>
            </p:cNvPr>
            <p:cNvCxnSpPr>
              <a:cxnSpLocks/>
            </p:cNvCxnSpPr>
            <p:nvPr/>
          </p:nvCxnSpPr>
          <p:spPr>
            <a:xfrm>
              <a:off x="6967537" y="3139595"/>
              <a:ext cx="754208"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3" name="Düz Bağlayıcı 22">
              <a:extLst>
                <a:ext uri="{FF2B5EF4-FFF2-40B4-BE49-F238E27FC236}">
                  <a16:creationId xmlns:a16="http://schemas.microsoft.com/office/drawing/2014/main" id="{8C249192-3E19-495A-B2A0-8BBC7595FC8D}"/>
                </a:ext>
              </a:extLst>
            </p:cNvPr>
            <p:cNvCxnSpPr>
              <a:cxnSpLocks/>
            </p:cNvCxnSpPr>
            <p:nvPr/>
          </p:nvCxnSpPr>
          <p:spPr>
            <a:xfrm>
              <a:off x="6981497" y="3141976"/>
              <a:ext cx="0" cy="1096912"/>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6" name="Düz Bağlayıcı 25">
              <a:extLst>
                <a:ext uri="{FF2B5EF4-FFF2-40B4-BE49-F238E27FC236}">
                  <a16:creationId xmlns:a16="http://schemas.microsoft.com/office/drawing/2014/main" id="{6866D00A-6B44-4658-8ECA-839C7DAEA8E3}"/>
                </a:ext>
              </a:extLst>
            </p:cNvPr>
            <p:cNvCxnSpPr>
              <a:cxnSpLocks/>
            </p:cNvCxnSpPr>
            <p:nvPr/>
          </p:nvCxnSpPr>
          <p:spPr>
            <a:xfrm flipH="1">
              <a:off x="5608098" y="4224654"/>
              <a:ext cx="1375777"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spTree>
    <p:extLst>
      <p:ext uri="{BB962C8B-B14F-4D97-AF65-F5344CB8AC3E}">
        <p14:creationId xmlns:p14="http://schemas.microsoft.com/office/powerpoint/2010/main" val="77723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Özel Sektörde Staj Yapacak Öğrenciler </a:t>
            </a:r>
          </a:p>
          <a:p>
            <a:r>
              <a:rPr lang="tr-TR" sz="2000" dirty="0">
                <a:latin typeface="Times New Roman" panose="02020603050405020304" pitchFamily="18" charset="0"/>
                <a:cs typeface="Times New Roman" panose="02020603050405020304" pitchFamily="18" charset="0"/>
              </a:rPr>
              <a:t>Form 6: Sigorta Başvuru</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375514" y="1187126"/>
            <a:ext cx="11594814" cy="1323439"/>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Kamu Kurum ve Buna Bağlı Kuruluşlarda Staj Yapacak Öğrencilerin dolduracak oldukları Form 6, Özel Sektörde staj yapacak öğrenciler tarafından da doldurulacaktır.</a:t>
            </a:r>
          </a:p>
          <a:p>
            <a:pPr algn="just"/>
            <a:r>
              <a:rPr lang="tr-TR" sz="1600" dirty="0">
                <a:latin typeface="Times New Roman" panose="02020603050405020304" pitchFamily="18" charset="0"/>
                <a:cs typeface="Times New Roman" panose="02020603050405020304" pitchFamily="18" charset="0"/>
              </a:rPr>
              <a:t> </a:t>
            </a: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İlgili hususlar için 7. sayfaya bakınız.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346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Staja Başlama ve Staj Çalışmalarını Raporlama</a:t>
            </a:r>
          </a:p>
          <a:p>
            <a:r>
              <a:rPr lang="tr-TR" sz="2000" dirty="0">
                <a:latin typeface="Times New Roman" panose="02020603050405020304" pitchFamily="18" charset="0"/>
                <a:cs typeface="Times New Roman" panose="02020603050405020304" pitchFamily="18" charset="0"/>
              </a:rPr>
              <a:t>Form 5: Staj Defteri</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47410"/>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375513" y="1235367"/>
            <a:ext cx="11554691" cy="3046988"/>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çalışmalarına başladıktan sonra gözlem altına alacağınız bütün teknik iş ve işlemleri raporlamanız gerekmektedir. Bu rapor Staj Defteri olarak bilinmektedir.</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Defterini </a:t>
            </a:r>
            <a:r>
              <a:rPr lang="tr-TR" sz="1600" dirty="0">
                <a:latin typeface="Times New Roman" panose="02020603050405020304" pitchFamily="18" charset="0"/>
                <a:cs typeface="Times New Roman" panose="02020603050405020304" pitchFamily="18" charset="0"/>
                <a:hlinkClick r:id="rId2"/>
              </a:rPr>
              <a:t>https://muhendislik.giresun.edu.tr/tr/page/staj-formlari/4020</a:t>
            </a:r>
            <a:r>
              <a:rPr lang="tr-TR" sz="1600" dirty="0">
                <a:latin typeface="Times New Roman" panose="02020603050405020304" pitchFamily="18" charset="0"/>
                <a:cs typeface="Times New Roman" panose="02020603050405020304" pitchFamily="18" charset="0"/>
              </a:rPr>
              <a:t> web sayfasında görülmekte olan FORM 5: Staj Dosyası linkinden indirebilirsiniz.</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Dosyanın birinci ve üçüncü sayfasında görülen bütün bilgileri doldurunuz. 3. sayfada görülmekte olan «Eğitim-Öğretim yılı» kısmına henüz yeni ders kaydı yapılmadığından (</a:t>
            </a:r>
            <a:r>
              <a:rPr lang="tr-TR" sz="1600" dirty="0" smtClean="0">
                <a:latin typeface="Times New Roman" panose="02020603050405020304" pitchFamily="18" charset="0"/>
                <a:cs typeface="Times New Roman" panose="02020603050405020304" pitchFamily="18" charset="0"/>
              </a:rPr>
              <a:t>2023-2024) </a:t>
            </a:r>
            <a:r>
              <a:rPr lang="tr-TR" sz="1600" dirty="0">
                <a:latin typeface="Times New Roman" panose="02020603050405020304" pitchFamily="18" charset="0"/>
                <a:cs typeface="Times New Roman" panose="02020603050405020304" pitchFamily="18" charset="0"/>
              </a:rPr>
              <a:t>ve «Sınıfı» kısmına henüz bitirmiş olduğunuz sınıfı yazınız.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«Değerlendirme sonucu» ve «Uygundur» kısımları defteri değerlendiren öğretim üyesi tarafından doldurulacağından boş bırakılacaktır.</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5. ve 6. sayfadaki staj talimatını staja başlamadan önce okumanız tavsiye edilmektedir.</a:t>
            </a:r>
          </a:p>
        </p:txBody>
      </p:sp>
    </p:spTree>
    <p:extLst>
      <p:ext uri="{BB962C8B-B14F-4D97-AF65-F5344CB8AC3E}">
        <p14:creationId xmlns:p14="http://schemas.microsoft.com/office/powerpoint/2010/main" val="380907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Staj Çalışmalarını Raporlama</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4538749" y="1235367"/>
            <a:ext cx="7391455" cy="4031873"/>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Yedinci sayfadan itibaren, staj çalışmalarında gerçekleştirmiş olduğunuz iş ve işlemleri raporlamaya başlayınız.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En üstte görülmekte olan «Yapılan işin adı» ve «Tarih» kısmı da raporlama esnasında mutlaka doldurulmalıdır.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En altta görülmekte olan «Değerlendirenin Adı, Soyadı, Unvanı ve İmzası» kısmı, staj boyunca sizinle ilgilenen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Mühendisi tarafından imza ve kaşelenerek onaylanmalıdır. Onaylanmamış sayfalar defteri değerlendiren öğretim üyesi tarafından değerlendirmeye alınmayacaktır.</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Raporlama esnasında KESİNLİKLE </a:t>
            </a:r>
            <a:r>
              <a:rPr lang="tr-TR" sz="1600" b="1" u="sng" dirty="0">
                <a:latin typeface="Times New Roman" panose="02020603050405020304" pitchFamily="18" charset="0"/>
                <a:cs typeface="Times New Roman" panose="02020603050405020304" pitchFamily="18" charset="0"/>
              </a:rPr>
              <a:t>SİYAH</a:t>
            </a:r>
            <a:r>
              <a:rPr lang="tr-TR" sz="1600" dirty="0">
                <a:latin typeface="Times New Roman" panose="02020603050405020304" pitchFamily="18" charset="0"/>
                <a:cs typeface="Times New Roman" panose="02020603050405020304" pitchFamily="18" charset="0"/>
              </a:rPr>
              <a:t> RENKLİ MÜREKKEPLİ VEYA TÜKENMEZ KALEM KULLANILACAKTIR.</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En az staj günü sayısı kadar sayfalık raporlama yapılması istenmektedir. Gerek görmeniz halinde 30 sayfayı geçebilirsiniz ancak aşırıya kaçılmaması istenmektedir. </a:t>
            </a:r>
          </a:p>
        </p:txBody>
      </p:sp>
      <p:pic>
        <p:nvPicPr>
          <p:cNvPr id="5" name="Resim 4">
            <a:extLst>
              <a:ext uri="{FF2B5EF4-FFF2-40B4-BE49-F238E27FC236}">
                <a16:creationId xmlns:a16="http://schemas.microsoft.com/office/drawing/2014/main" id="{7E884CBB-9694-4290-AC35-C16020DA6B47}"/>
              </a:ext>
            </a:extLst>
          </p:cNvPr>
          <p:cNvPicPr>
            <a:picLocks noChangeAspect="1"/>
          </p:cNvPicPr>
          <p:nvPr/>
        </p:nvPicPr>
        <p:blipFill>
          <a:blip r:embed="rId2"/>
          <a:stretch>
            <a:fillRect/>
          </a:stretch>
        </p:blipFill>
        <p:spPr>
          <a:xfrm>
            <a:off x="340822" y="1035281"/>
            <a:ext cx="4091193" cy="5747904"/>
          </a:xfrm>
          <a:prstGeom prst="rect">
            <a:avLst/>
          </a:prstGeom>
        </p:spPr>
      </p:pic>
    </p:spTree>
    <p:extLst>
      <p:ext uri="{BB962C8B-B14F-4D97-AF65-F5344CB8AC3E}">
        <p14:creationId xmlns:p14="http://schemas.microsoft.com/office/powerpoint/2010/main" val="3420329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Raporlamada Kullanılacak Dil</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3" y="1235367"/>
            <a:ext cx="11589382" cy="5062924"/>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Yazılacak yazılar okunaklı, rapor metni akıcı ve anlaşılır olmalıdır.</a:t>
            </a:r>
          </a:p>
          <a:p>
            <a:pPr algn="just"/>
            <a:endParaRPr lang="tr-TR" sz="105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YAZILACAK YAZILAR ELLE YAZILACAK OLUP BİLGİSAYARDA STAJ DEFTERİ HAZIRLANMAYACAKTIR. BU HUSUSA UYULMAMASI DURUMUNDA STAJ DEFTERİ GEÇERSİZ SAYILACAKTIR. </a:t>
            </a:r>
          </a:p>
          <a:p>
            <a:pPr algn="just"/>
            <a:endParaRPr lang="tr-TR" sz="105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defteri, resmi bir evrak niteliği taşıdığı için mümkün olduğunca resmi bir dil kullanılmalıdır. </a:t>
            </a:r>
          </a:p>
          <a:p>
            <a:pPr algn="just"/>
            <a:r>
              <a:rPr lang="tr-TR" sz="1600" b="1" dirty="0">
                <a:latin typeface="Times New Roman" panose="02020603050405020304" pitchFamily="18" charset="0"/>
                <a:cs typeface="Times New Roman" panose="02020603050405020304" pitchFamily="18" charset="0"/>
              </a:rPr>
              <a:t>Örnek: </a:t>
            </a:r>
          </a:p>
          <a:p>
            <a:pPr algn="just"/>
            <a:r>
              <a:rPr lang="tr-TR" sz="1600" dirty="0">
                <a:latin typeface="Times New Roman" panose="02020603050405020304" pitchFamily="18" charset="0"/>
                <a:cs typeface="Times New Roman" panose="02020603050405020304" pitchFamily="18" charset="0"/>
              </a:rPr>
              <a:t>«…. Sorumlu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mühendisi, beni yanına çağırıp </a:t>
            </a:r>
            <a:r>
              <a:rPr lang="tr-TR" sz="1600" dirty="0" smtClean="0">
                <a:latin typeface="Times New Roman" panose="02020603050405020304" pitchFamily="18" charset="0"/>
                <a:cs typeface="Times New Roman" panose="02020603050405020304" pitchFamily="18" charset="0"/>
              </a:rPr>
              <a:t>makineler </a:t>
            </a:r>
            <a:r>
              <a:rPr lang="tr-TR" sz="1600" dirty="0">
                <a:latin typeface="Times New Roman" panose="02020603050405020304" pitchFamily="18" charset="0"/>
                <a:cs typeface="Times New Roman" panose="02020603050405020304" pitchFamily="18" charset="0"/>
              </a:rPr>
              <a:t>hakkında bilgi verdi.» </a:t>
            </a:r>
            <a:r>
              <a:rPr lang="tr-TR" sz="1600" b="0" i="0" dirty="0">
                <a:solidFill>
                  <a:srgbClr val="202124"/>
                </a:solidFill>
                <a:effectLst/>
                <a:latin typeface="Times New Roman" panose="02020603050405020304" pitchFamily="18" charset="0"/>
                <a:cs typeface="Times New Roman" panose="02020603050405020304" pitchFamily="18" charset="0"/>
              </a:rPr>
              <a:t>❌</a:t>
            </a:r>
            <a:r>
              <a:rPr lang="tr-TR" sz="1600" dirty="0">
                <a:latin typeface="Times New Roman" panose="02020603050405020304" pitchFamily="18" charset="0"/>
                <a:cs typeface="Times New Roman" panose="02020603050405020304" pitchFamily="18" charset="0"/>
              </a:rPr>
              <a:t> UYGUN DEĞİL</a:t>
            </a:r>
          </a:p>
          <a:p>
            <a:pPr algn="just"/>
            <a:r>
              <a:rPr lang="tr-TR" sz="1600" dirty="0">
                <a:latin typeface="Times New Roman" panose="02020603050405020304" pitchFamily="18" charset="0"/>
                <a:cs typeface="Times New Roman" panose="02020603050405020304" pitchFamily="18" charset="0"/>
              </a:rPr>
              <a:t>«…. Sorumlu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mühendisi tarafından </a:t>
            </a:r>
            <a:r>
              <a:rPr lang="tr-TR" sz="1600" dirty="0" smtClean="0">
                <a:latin typeface="Times New Roman" panose="02020603050405020304" pitchFamily="18" charset="0"/>
                <a:cs typeface="Times New Roman" panose="02020603050405020304" pitchFamily="18" charset="0"/>
              </a:rPr>
              <a:t>makineler </a:t>
            </a:r>
            <a:r>
              <a:rPr lang="tr-TR" sz="1600" dirty="0">
                <a:latin typeface="Times New Roman" panose="02020603050405020304" pitchFamily="18" charset="0"/>
                <a:cs typeface="Times New Roman" panose="02020603050405020304" pitchFamily="18" charset="0"/>
              </a:rPr>
              <a:t>hakkında bilgi verilmiştir.» </a:t>
            </a:r>
            <a:r>
              <a:rPr lang="tr-TR" sz="1600" b="0" i="0" dirty="0">
                <a:solidFill>
                  <a:srgbClr val="202124"/>
                </a:solidFill>
                <a:effectLst/>
                <a:latin typeface="Times New Roman" panose="02020603050405020304" pitchFamily="18" charset="0"/>
                <a:cs typeface="Times New Roman" panose="02020603050405020304" pitchFamily="18" charset="0"/>
              </a:rPr>
              <a:t>✔️ UYGUN</a:t>
            </a:r>
          </a:p>
          <a:p>
            <a:pPr algn="just"/>
            <a:endParaRPr lang="tr-TR" sz="1050" dirty="0">
              <a:solidFill>
                <a:srgbClr val="202124"/>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Sonuç olarak, «günlük tutar gibi» staj defteri yazılmamalıdır.</a:t>
            </a:r>
          </a:p>
          <a:p>
            <a:pPr marL="285750" indent="-285750" algn="just">
              <a:buFont typeface="Wingdings" panose="05000000000000000000" pitchFamily="2" charset="2"/>
              <a:buChar char="§"/>
            </a:pPr>
            <a:endParaRPr lang="tr-TR" sz="105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 esnasında çekilen fotoğraflar, yapılan veya temin edilen teknik çizimler rapora mutlaka eklenmelidir. </a:t>
            </a:r>
          </a:p>
          <a:p>
            <a:pPr algn="just"/>
            <a:r>
              <a:rPr lang="tr-TR" sz="1600" b="1" dirty="0">
                <a:latin typeface="Times New Roman" panose="02020603050405020304" pitchFamily="18" charset="0"/>
                <a:cs typeface="Times New Roman" panose="02020603050405020304" pitchFamily="18" charset="0"/>
              </a:rPr>
              <a:t>Örnek: </a:t>
            </a:r>
          </a:p>
          <a:p>
            <a:pPr algn="just"/>
            <a:r>
              <a:rPr lang="tr-TR" sz="1600" dirty="0">
                <a:latin typeface="Times New Roman" panose="02020603050405020304" pitchFamily="18" charset="0"/>
                <a:cs typeface="Times New Roman" panose="02020603050405020304" pitchFamily="18" charset="0"/>
              </a:rPr>
              <a:t>Şekil 1: </a:t>
            </a:r>
            <a:r>
              <a:rPr lang="tr-TR" sz="1600" dirty="0" smtClean="0">
                <a:latin typeface="Times New Roman" panose="02020603050405020304" pitchFamily="18" charset="0"/>
                <a:cs typeface="Times New Roman" panose="02020603050405020304" pitchFamily="18" charset="0"/>
              </a:rPr>
              <a:t>Dökümhanede döküm kalıpları.</a:t>
            </a:r>
            <a:endParaRPr lang="tr-TR" sz="1600" dirty="0">
              <a:latin typeface="Times New Roman" panose="02020603050405020304" pitchFamily="18" charset="0"/>
              <a:cs typeface="Times New Roman" panose="02020603050405020304" pitchFamily="18" charset="0"/>
            </a:endParaRPr>
          </a:p>
          <a:p>
            <a:pPr algn="just"/>
            <a:endParaRPr lang="tr-TR" sz="11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İlgili fotoğraf/resim altına rapor ilk sayfasından itibaren numaralandırma yapılmalı ve bu numaralı fotoğraf/resimden rapor metni içerisinde mutlaka bahsedilmelidir. Çizelgeler için de benzer hususa dikkat edilmelidir. </a:t>
            </a:r>
          </a:p>
          <a:p>
            <a:pPr algn="just"/>
            <a:r>
              <a:rPr lang="tr-TR" sz="1600" b="1" dirty="0">
                <a:latin typeface="Times New Roman" panose="02020603050405020304" pitchFamily="18" charset="0"/>
                <a:cs typeface="Times New Roman" panose="02020603050405020304" pitchFamily="18" charset="0"/>
              </a:rPr>
              <a:t>Örnek: </a:t>
            </a:r>
          </a:p>
          <a:p>
            <a:pPr algn="just"/>
            <a:r>
              <a:rPr lang="tr-TR" sz="1600" dirty="0">
                <a:latin typeface="Times New Roman" panose="02020603050405020304" pitchFamily="18" charset="0"/>
                <a:cs typeface="Times New Roman" panose="02020603050405020304" pitchFamily="18" charset="0"/>
              </a:rPr>
              <a:t>«…. Şekil 1’de görüldüğü üzere…»     «…Çizelge 1’de görüldüğü üzere…»</a:t>
            </a:r>
          </a:p>
          <a:p>
            <a:pPr algn="just"/>
            <a:endParaRPr lang="tr-TR" sz="14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Şekiller mümkün olduğunca sayfaya ortalı bir şekilde yerleştirilmeli, sayfanın soluna veya sağına yerleştirilmemelidir. </a:t>
            </a:r>
          </a:p>
        </p:txBody>
      </p:sp>
    </p:spTree>
    <p:extLst>
      <p:ext uri="{BB962C8B-B14F-4D97-AF65-F5344CB8AC3E}">
        <p14:creationId xmlns:p14="http://schemas.microsoft.com/office/powerpoint/2010/main" val="674286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Raporlamada Kullanılacak Dil</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3" y="1235367"/>
            <a:ext cx="11589382" cy="2800767"/>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Rapora sığmayacak olan resim, hesap tablosu, </a:t>
            </a:r>
            <a:r>
              <a:rPr lang="tr-TR" sz="1600" dirty="0" err="1" smtClean="0">
                <a:latin typeface="Times New Roman" panose="02020603050405020304" pitchFamily="18" charset="0"/>
                <a:cs typeface="Times New Roman" panose="02020603050405020304" pitchFamily="18" charset="0"/>
              </a:rPr>
              <a:t>excel</a:t>
            </a:r>
            <a:r>
              <a:rPr lang="tr-TR" sz="1600" dirty="0" smtClean="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vb. dokümanlar, defterin en arkasında ek olarak verilecektir ve numara verilerek sıralanacaktır.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Örnek: </a:t>
            </a:r>
          </a:p>
          <a:p>
            <a:pPr algn="just"/>
            <a:r>
              <a:rPr lang="tr-TR" sz="1600" dirty="0">
                <a:latin typeface="Times New Roman" panose="02020603050405020304" pitchFamily="18" charset="0"/>
                <a:cs typeface="Times New Roman" panose="02020603050405020304" pitchFamily="18" charset="0"/>
              </a:rPr>
              <a:t>Ek 1: </a:t>
            </a:r>
            <a:r>
              <a:rPr lang="tr-TR" sz="1600" dirty="0" smtClean="0">
                <a:latin typeface="Times New Roman" panose="02020603050405020304" pitchFamily="18" charset="0"/>
                <a:cs typeface="Times New Roman" panose="02020603050405020304" pitchFamily="18" charset="0"/>
              </a:rPr>
              <a:t>Üretilen klimaların </a:t>
            </a:r>
            <a:r>
              <a:rPr lang="tr-TR" sz="1600" dirty="0">
                <a:latin typeface="Times New Roman" panose="02020603050405020304" pitchFamily="18" charset="0"/>
                <a:cs typeface="Times New Roman" panose="02020603050405020304" pitchFamily="18" charset="0"/>
              </a:rPr>
              <a:t>tablosu.</a:t>
            </a:r>
          </a:p>
          <a:p>
            <a:pPr algn="just"/>
            <a:r>
              <a:rPr lang="tr-TR" sz="1600" dirty="0">
                <a:latin typeface="Times New Roman" panose="02020603050405020304" pitchFamily="18" charset="0"/>
                <a:cs typeface="Times New Roman" panose="02020603050405020304" pitchFamily="18" charset="0"/>
              </a:rPr>
              <a:t>Ek 2: </a:t>
            </a:r>
            <a:r>
              <a:rPr lang="tr-TR" sz="1600" dirty="0" smtClean="0">
                <a:latin typeface="Times New Roman" panose="02020603050405020304" pitchFamily="18" charset="0"/>
                <a:cs typeface="Times New Roman" panose="02020603050405020304" pitchFamily="18" charset="0"/>
              </a:rPr>
              <a:t>Torna tezgahının teknik resmi.  </a:t>
            </a:r>
            <a:endParaRPr lang="tr-TR" sz="1600" dirty="0">
              <a:latin typeface="Times New Roman" panose="02020603050405020304" pitchFamily="18" charset="0"/>
              <a:cs typeface="Times New Roman" panose="02020603050405020304" pitchFamily="18" charset="0"/>
            </a:endParaRP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İlgili ek dokümanından rapor metni içerisinde mutlaka bahsedilecektir.</a:t>
            </a:r>
          </a:p>
          <a:p>
            <a:pPr algn="just"/>
            <a:r>
              <a:rPr lang="tr-TR" sz="1600" b="1" dirty="0">
                <a:latin typeface="Times New Roman" panose="02020603050405020304" pitchFamily="18" charset="0"/>
                <a:cs typeface="Times New Roman" panose="02020603050405020304" pitchFamily="18" charset="0"/>
              </a:rPr>
              <a:t>Örnek: </a:t>
            </a:r>
          </a:p>
          <a:p>
            <a:pPr algn="just"/>
            <a:r>
              <a:rPr lang="tr-TR" sz="1600" dirty="0">
                <a:latin typeface="Times New Roman" panose="02020603050405020304" pitchFamily="18" charset="0"/>
                <a:cs typeface="Times New Roman" panose="02020603050405020304" pitchFamily="18" charset="0"/>
              </a:rPr>
              <a:t>«…Ek 1’de verilen metraj tablosunda görüldüğü üzere…»</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616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Staj Defteri Dosyasının Ciltlenmesi</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3" y="1235367"/>
            <a:ext cx="11589382" cy="1077218"/>
          </a:xfrm>
          <a:prstGeom prst="rect">
            <a:avLst/>
          </a:prstGeom>
          <a:noFill/>
        </p:spPr>
        <p:txBody>
          <a:bodyPr wrap="square" rtlCol="0">
            <a:spAutoFit/>
          </a:bodyPr>
          <a:lstStyle/>
          <a:p>
            <a:pPr algn="just"/>
            <a:r>
              <a:rPr lang="tr-TR" sz="1600" b="1" dirty="0" smtClean="0">
                <a:latin typeface="Times New Roman" panose="02020603050405020304" pitchFamily="18" charset="0"/>
                <a:cs typeface="Times New Roman" panose="02020603050405020304" pitchFamily="18" charset="0"/>
              </a:rPr>
              <a:t>      Resmi bir kurum olan Giresun Üniversitesi’nde düzen sağlayabilmek adına : </a:t>
            </a:r>
          </a:p>
          <a:p>
            <a:pPr marL="285750" indent="-285750" algn="just">
              <a:buFont typeface="Wingdings" panose="05000000000000000000" pitchFamily="2" charset="2"/>
              <a:buChar char="§"/>
            </a:pPr>
            <a:endParaRPr lang="tr-TR" sz="1600" b="1"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tr-TR" sz="1600" b="1" dirty="0" smtClean="0">
                <a:latin typeface="Times New Roman" panose="02020603050405020304" pitchFamily="18" charset="0"/>
                <a:cs typeface="Times New Roman" panose="02020603050405020304" pitchFamily="18" charset="0"/>
              </a:rPr>
              <a:t>STAJ </a:t>
            </a:r>
            <a:r>
              <a:rPr lang="tr-TR" sz="1600" b="1" dirty="0">
                <a:latin typeface="Times New Roman" panose="02020603050405020304" pitchFamily="18" charset="0"/>
                <a:cs typeface="Times New Roman" panose="02020603050405020304" pitchFamily="18" charset="0"/>
              </a:rPr>
              <a:t>DEFTERİNİN SAYFALARI SIRT KISMINDAN PLASTİK HELEZON SPİRALLİ OLARAK BİRLEŞTİRİLECEK VE ÖN KAPAK SAYDAM OLARAK CİLTLENECEKTİR. </a:t>
            </a: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023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80656"/>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Staj Sonu Belgelerinin Teslimi</a:t>
            </a:r>
          </a:p>
          <a:p>
            <a:r>
              <a:rPr lang="tr-TR" sz="2000" dirty="0">
                <a:latin typeface="Times New Roman" panose="02020603050405020304" pitchFamily="18" charset="0"/>
                <a:cs typeface="Times New Roman" panose="02020603050405020304" pitchFamily="18" charset="0"/>
              </a:rPr>
              <a:t>Staj Defteri</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3" y="1235367"/>
            <a:ext cx="11589382" cy="2308324"/>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Eğitim-Öğretim başladıktan sonra 14 gün içerisinde staj dosyasının Bölüm Staj Komisyon </a:t>
            </a:r>
            <a:r>
              <a:rPr lang="tr-TR" sz="1600" dirty="0" smtClean="0">
                <a:latin typeface="Times New Roman" panose="02020603050405020304" pitchFamily="18" charset="0"/>
                <a:cs typeface="Times New Roman" panose="02020603050405020304" pitchFamily="18" charset="0"/>
              </a:rPr>
              <a:t>Üyelerine </a:t>
            </a:r>
            <a:r>
              <a:rPr lang="tr-TR" sz="1600" dirty="0" smtClean="0">
                <a:latin typeface="Times New Roman" panose="02020603050405020304" pitchFamily="18" charset="0"/>
                <a:cs typeface="Times New Roman" panose="02020603050405020304" pitchFamily="18" charset="0"/>
              </a:rPr>
              <a:t>teslim </a:t>
            </a:r>
            <a:r>
              <a:rPr lang="tr-TR" sz="1600" dirty="0">
                <a:latin typeface="Times New Roman" panose="02020603050405020304" pitchFamily="18" charset="0"/>
                <a:cs typeface="Times New Roman" panose="02020603050405020304" pitchFamily="18" charset="0"/>
              </a:rPr>
              <a:t>edilmesi gerekmektedir. Eğitim-Öğretim başlamadan önce staj defteri gönderilmemelidir. </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Şayet, </a:t>
            </a:r>
            <a:r>
              <a:rPr lang="tr-TR" sz="1600" dirty="0" smtClean="0">
                <a:latin typeface="Times New Roman" panose="02020603050405020304" pitchFamily="18" charset="0"/>
                <a:cs typeface="Times New Roman" panose="02020603050405020304" pitchFamily="18" charset="0"/>
              </a:rPr>
              <a:t>2023-2024 </a:t>
            </a:r>
            <a:r>
              <a:rPr lang="tr-TR" sz="1600" dirty="0">
                <a:latin typeface="Times New Roman" panose="02020603050405020304" pitchFamily="18" charset="0"/>
                <a:cs typeface="Times New Roman" panose="02020603050405020304" pitchFamily="18" charset="0"/>
              </a:rPr>
              <a:t>Eğitim-Öğretim Yılı uzaktan eğitim yoluyla devam edecek olursa staj defterinin kargo yoluyla teslim edilmesi önerilmektedir. Kargodaki gecikmelerden ilgili öğretim elemanı sorumlu değildir. </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Şayet, </a:t>
            </a:r>
            <a:r>
              <a:rPr lang="tr-TR" sz="1600" dirty="0" smtClean="0">
                <a:latin typeface="Times New Roman" panose="02020603050405020304" pitchFamily="18" charset="0"/>
                <a:cs typeface="Times New Roman" panose="02020603050405020304" pitchFamily="18" charset="0"/>
              </a:rPr>
              <a:t>2023-2024 </a:t>
            </a:r>
            <a:r>
              <a:rPr lang="tr-TR" sz="1600" dirty="0">
                <a:latin typeface="Times New Roman" panose="02020603050405020304" pitchFamily="18" charset="0"/>
                <a:cs typeface="Times New Roman" panose="02020603050405020304" pitchFamily="18" charset="0"/>
              </a:rPr>
              <a:t>Eğitim-Öğretim Yılı </a:t>
            </a:r>
            <a:r>
              <a:rPr lang="tr-TR" sz="1600" dirty="0" smtClean="0">
                <a:latin typeface="Times New Roman" panose="02020603050405020304" pitchFamily="18" charset="0"/>
                <a:cs typeface="Times New Roman" panose="02020603050405020304" pitchFamily="18" charset="0"/>
              </a:rPr>
              <a:t>Güz </a:t>
            </a:r>
            <a:r>
              <a:rPr lang="tr-TR" sz="1600" dirty="0">
                <a:latin typeface="Times New Roman" panose="02020603050405020304" pitchFamily="18" charset="0"/>
                <a:cs typeface="Times New Roman" panose="02020603050405020304" pitchFamily="18" charset="0"/>
              </a:rPr>
              <a:t>Yarıyılının başlangıç tarihinden itibaren 10 iş günü içerisinde staj defterinin elden teslimi yapılacaktır. Eğitim-Öğretime başlayamayacak öğrenciler staj defterlerini bu süre zarfı içerisinde kargo yoluyla göndermelidirler.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696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80656"/>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Staj Sonu Belgelerinin Teslimi</a:t>
            </a:r>
          </a:p>
          <a:p>
            <a:r>
              <a:rPr lang="tr-TR" sz="2000" dirty="0">
                <a:latin typeface="Times New Roman" panose="02020603050405020304" pitchFamily="18" charset="0"/>
                <a:cs typeface="Times New Roman" panose="02020603050405020304" pitchFamily="18" charset="0"/>
              </a:rPr>
              <a:t>Form 2: Staj Puantaj Cetveli</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2" y="1235367"/>
            <a:ext cx="5428211" cy="5247590"/>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 yapılan günler, staj puantaj cetveline işlenmelidir. </a:t>
            </a:r>
          </a:p>
          <a:p>
            <a:pPr algn="just"/>
            <a:endParaRPr lang="tr-TR" sz="9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puantaj cetvelini </a:t>
            </a:r>
            <a:r>
              <a:rPr lang="tr-TR" sz="1600" dirty="0">
                <a:latin typeface="Times New Roman" panose="02020603050405020304" pitchFamily="18" charset="0"/>
                <a:cs typeface="Times New Roman" panose="02020603050405020304" pitchFamily="18" charset="0"/>
                <a:hlinkClick r:id="rId2"/>
              </a:rPr>
              <a:t>https://muhendislik.giresun.edu.tr/tr/page/staj-formlari/4020</a:t>
            </a:r>
            <a:r>
              <a:rPr lang="tr-TR" sz="1600" dirty="0">
                <a:latin typeface="Times New Roman" panose="02020603050405020304" pitchFamily="18" charset="0"/>
                <a:cs typeface="Times New Roman" panose="02020603050405020304" pitchFamily="18" charset="0"/>
              </a:rPr>
              <a:t> web sayfasında görülmekte olan FORM 2: Staj Puantaj Cetveli linkinden indirebilirsiniz.</a:t>
            </a:r>
          </a:p>
          <a:p>
            <a:pPr marL="285750" indent="-285750">
              <a:buFont typeface="Wingdings" panose="05000000000000000000" pitchFamily="2" charset="2"/>
              <a:buChar char="§"/>
            </a:pPr>
            <a:endParaRPr lang="tr-TR" sz="1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çalışmasını kapsayan her bir ay için ayrı puantaj cetveli düzenlenecektir. </a:t>
            </a:r>
          </a:p>
          <a:p>
            <a:pPr marL="285750" indent="-285750" algn="just">
              <a:buFont typeface="Wingdings" panose="05000000000000000000" pitchFamily="2" charset="2"/>
              <a:buChar char="§"/>
            </a:pPr>
            <a:endParaRPr lang="tr-TR" sz="8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Örneğin 26 Temmuz-28 Ağustos tarihleri arasında gerçekleştirilecek staj çalışması için Temmuz ayına ait puantaj, 26-31 arasındaki çalışma günleri işaretlenerek oluşturulacak ve benzer şekilde  Ağustos ayına ait puantaj 1-28 arasındaki çalışma günleri işaretlenerek oluşturulacaktır. Formlar elle, eksiksiz bir şekilde doldurulacaktır. </a:t>
            </a:r>
          </a:p>
          <a:p>
            <a:pPr marL="285750" indent="-285750" algn="just">
              <a:buFont typeface="Wingdings" panose="05000000000000000000" pitchFamily="2" charset="2"/>
              <a:buChar char="§"/>
            </a:pPr>
            <a:endParaRPr lang="tr-TR" sz="1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Bu durumda iki ayrı puantaj cetveli formu staj defteri ile beraber teslim edilecektir/gönderilecektir.</a:t>
            </a:r>
          </a:p>
          <a:p>
            <a:pPr marL="285750" indent="-285750" algn="just">
              <a:buFont typeface="Wingdings" panose="05000000000000000000" pitchFamily="2" charset="2"/>
              <a:buChar char="§"/>
            </a:pPr>
            <a:endParaRPr lang="tr-TR" sz="10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Dekanlık artık puantaj talep etmediğinden sadece bölüme gönderilmelidir.</a:t>
            </a:r>
          </a:p>
        </p:txBody>
      </p:sp>
      <p:pic>
        <p:nvPicPr>
          <p:cNvPr id="3" name="Resim 2">
            <a:extLst>
              <a:ext uri="{FF2B5EF4-FFF2-40B4-BE49-F238E27FC236}">
                <a16:creationId xmlns:a16="http://schemas.microsoft.com/office/drawing/2014/main" id="{F43D1864-EE3B-499D-8949-6FB91AAEABC6}"/>
              </a:ext>
            </a:extLst>
          </p:cNvPr>
          <p:cNvPicPr>
            <a:picLocks noChangeAspect="1"/>
          </p:cNvPicPr>
          <p:nvPr/>
        </p:nvPicPr>
        <p:blipFill>
          <a:blip r:embed="rId3"/>
          <a:stretch>
            <a:fillRect/>
          </a:stretch>
        </p:blipFill>
        <p:spPr>
          <a:xfrm>
            <a:off x="5985164" y="1270888"/>
            <a:ext cx="6206835" cy="4122216"/>
          </a:xfrm>
          <a:prstGeom prst="rect">
            <a:avLst/>
          </a:prstGeom>
        </p:spPr>
      </p:pic>
    </p:spTree>
    <p:extLst>
      <p:ext uri="{BB962C8B-B14F-4D97-AF65-F5344CB8AC3E}">
        <p14:creationId xmlns:p14="http://schemas.microsoft.com/office/powerpoint/2010/main" val="2311075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80656"/>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Staj Sonu Belgelerinin Teslimi</a:t>
            </a:r>
          </a:p>
          <a:p>
            <a:r>
              <a:rPr lang="tr-TR" sz="2000" dirty="0">
                <a:latin typeface="Times New Roman" panose="02020603050405020304" pitchFamily="18" charset="0"/>
                <a:cs typeface="Times New Roman" panose="02020603050405020304" pitchFamily="18" charset="0"/>
              </a:rPr>
              <a:t>Form 7: Staj Sonu İşletmeye Katkı Payı Ödeme Bilgi Formu</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2" y="1235367"/>
            <a:ext cx="6957753" cy="2308324"/>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 sonunda almış olduğunuz ücretin, yasal miktarının kuruma geri ödenebilmesi için bu formu doldurduktan sonra size ödeme yapıldığına dair dekont ile beraber Mühendislik Fakültesi Dekanlığına gönderilecektir.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puantaj cetvelini </a:t>
            </a:r>
            <a:r>
              <a:rPr lang="tr-TR" sz="1600" dirty="0">
                <a:latin typeface="Times New Roman" panose="02020603050405020304" pitchFamily="18" charset="0"/>
                <a:cs typeface="Times New Roman" panose="02020603050405020304" pitchFamily="18" charset="0"/>
                <a:hlinkClick r:id="rId2"/>
              </a:rPr>
              <a:t>https://muhendislik.giresun.edu.tr/tr/page/staj-formlari/4020</a:t>
            </a:r>
            <a:r>
              <a:rPr lang="tr-TR" sz="1600" dirty="0">
                <a:latin typeface="Times New Roman" panose="02020603050405020304" pitchFamily="18" charset="0"/>
                <a:cs typeface="Times New Roman" panose="02020603050405020304" pitchFamily="18" charset="0"/>
              </a:rPr>
              <a:t> web sayfasında görülmekte olan FORM 7: Devlet Katkı Payı Ödeme Bilgi Formu linkinden indirebilirsiniz.</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3B0DDD50-99ED-4B5E-B572-8B8C45461C33}"/>
              </a:ext>
            </a:extLst>
          </p:cNvPr>
          <p:cNvPicPr>
            <a:picLocks noChangeAspect="1"/>
          </p:cNvPicPr>
          <p:nvPr/>
        </p:nvPicPr>
        <p:blipFill>
          <a:blip r:embed="rId3"/>
          <a:stretch>
            <a:fillRect/>
          </a:stretch>
        </p:blipFill>
        <p:spPr>
          <a:xfrm>
            <a:off x="7531331" y="1120331"/>
            <a:ext cx="4236956" cy="5686278"/>
          </a:xfrm>
          <a:prstGeom prst="rect">
            <a:avLst/>
          </a:prstGeom>
        </p:spPr>
      </p:pic>
    </p:spTree>
    <p:extLst>
      <p:ext uri="{BB962C8B-B14F-4D97-AF65-F5344CB8AC3E}">
        <p14:creationId xmlns:p14="http://schemas.microsoft.com/office/powerpoint/2010/main" val="3872904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Staj Çalışmaları Hakkında</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75513" y="1235367"/>
            <a:ext cx="11554691" cy="4093428"/>
          </a:xfrm>
          <a:prstGeom prst="rect">
            <a:avLst/>
          </a:prstGeom>
          <a:noFill/>
        </p:spPr>
        <p:txBody>
          <a:bodyPr wrap="square" rtlCol="0">
            <a:spAutoFit/>
          </a:bodyPr>
          <a:lstStyle/>
          <a:p>
            <a:pPr marL="285750" indent="-285750">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GİRESUN ÜNİVERSİTESİ MÜHENDİSLİK FAKÜLTESİ YÖNERGESİ Madde 6(1):</a:t>
            </a:r>
          </a:p>
          <a:p>
            <a:r>
              <a:rPr lang="tr-TR" sz="1600" dirty="0" smtClean="0">
                <a:latin typeface="Times New Roman" panose="02020603050405020304" pitchFamily="18" charset="0"/>
                <a:cs typeface="Times New Roman" panose="02020603050405020304" pitchFamily="18" charset="0"/>
              </a:rPr>
              <a:t>(</a:t>
            </a:r>
            <a:r>
              <a:rPr lang="tr-TR" sz="1600" dirty="0">
                <a:latin typeface="Times New Roman" panose="02020603050405020304" pitchFamily="18" charset="0"/>
                <a:cs typeface="Times New Roman" panose="02020603050405020304" pitchFamily="18" charset="0"/>
                <a:hlinkClick r:id="rId2"/>
              </a:rPr>
              <a:t>https://muhendislik.giresun.edu.tr/Files/ckFiles/79-123-150-29/M%C3%BChendislik%20Fak%C3%BCltesi/Formlar/Staj%20Formlar%C4%B1/Staj%20Y%C3%B6nergesi.pdf</a:t>
            </a:r>
            <a:r>
              <a:rPr lang="tr-TR" sz="1600" dirty="0" smtClean="0">
                <a:latin typeface="Times New Roman" panose="02020603050405020304" pitchFamily="18" charset="0"/>
                <a:cs typeface="Times New Roman" panose="02020603050405020304" pitchFamily="18" charset="0"/>
              </a:rPr>
              <a:t>)</a:t>
            </a:r>
            <a:endParaRPr lang="tr-TR"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algn="just"/>
            <a:r>
              <a:rPr lang="tr-TR" sz="1300" dirty="0">
                <a:latin typeface="Times New Roman" panose="02020603050405020304" pitchFamily="18" charset="0"/>
                <a:cs typeface="Times New Roman" panose="02020603050405020304" pitchFamily="18" charset="0"/>
              </a:rPr>
              <a:t>«Mühendislik Fakültesi bölümlerinde öğrenim gören öğrenciler, lisans eğitim-öğretim programları kapsamında pratik bilgi ve becerilerini artırmak amacı ile öğrenimlerine uygun kamu ve özel kurumlar veya kuruluşları ile özel veya tüzel kişiliklere ait işlerde iki yaz staj dönemi olarak stajlarını gerçekleştirirler. Her staj dönemi en az 30 iş günüdür. Her gün en az 8 saatlik çalışma gerektirir. Öğrenci haftada en fazla 6 gün çalışabilir. Öğrenci gece vardiyalarında çalışarak staj yapamaz. Günde 8 saatten fazla çalışan kurumlardaki stajlar 8 saat üzerinden kabul edilir. Toplam 60 iş günü stajını tamamlayan öğrenci mezuniyete hak kazanır»</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Anılan yönerge maddesinden de anlaşılacağı üzere Fakültemiz öğrencilerinin gerçekleştirmek zorunda oldukları staj çalışmaları bulunmaktadır.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Tabi bu çalışmalara başlamadan önce siz öğrencilerimizin Bölüm Başkanlığımız ile işbirliği içerisinde gerçekleştirmek zorunda olduğunuz bazı iş ve işlemler bulunmaktadır.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Bu sunum, ilgili iş ve işlemlere dair sizleri bilgilendirmek ve bu iş ve işlemlerin kapsayacağı süreçlerin hızlı ve sağlıklı bir şekilde işlemesini amaçlamaktadır.</a:t>
            </a:r>
          </a:p>
        </p:txBody>
      </p:sp>
    </p:spTree>
    <p:extLst>
      <p:ext uri="{BB962C8B-B14F-4D97-AF65-F5344CB8AC3E}">
        <p14:creationId xmlns:p14="http://schemas.microsoft.com/office/powerpoint/2010/main" val="137384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80656"/>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Staj Sonu Belgelerinin Teslimi</a:t>
            </a:r>
          </a:p>
          <a:p>
            <a:r>
              <a:rPr lang="tr-TR" sz="2000" dirty="0">
                <a:latin typeface="Times New Roman" panose="02020603050405020304" pitchFamily="18" charset="0"/>
                <a:cs typeface="Times New Roman" panose="02020603050405020304" pitchFamily="18" charset="0"/>
              </a:rPr>
              <a:t>Form 8: Staj Yeri Değerlendirme Formu</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40823" y="1235367"/>
            <a:ext cx="6841374" cy="5509200"/>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Yeri Değerlendirme formu, staj çalışmalarınız esnasında sizinle ilgilenen </a:t>
            </a:r>
            <a:r>
              <a:rPr lang="tr-TR" sz="1600" dirty="0" smtClean="0">
                <a:latin typeface="Times New Roman" panose="02020603050405020304" pitchFamily="18" charset="0"/>
                <a:cs typeface="Times New Roman" panose="02020603050405020304" pitchFamily="18" charset="0"/>
              </a:rPr>
              <a:t>makine mühendisinin </a:t>
            </a:r>
            <a:r>
              <a:rPr lang="tr-TR" sz="1600" dirty="0">
                <a:latin typeface="Times New Roman" panose="02020603050405020304" pitchFamily="18" charset="0"/>
                <a:cs typeface="Times New Roman" panose="02020603050405020304" pitchFamily="18" charset="0"/>
              </a:rPr>
              <a:t>sizin genel staj performansınız hakkındaki düşüncelerini yansıtacağı formdur.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puantaj cetvelini </a:t>
            </a:r>
            <a:r>
              <a:rPr lang="tr-TR" sz="1600" dirty="0">
                <a:latin typeface="Times New Roman" panose="02020603050405020304" pitchFamily="18" charset="0"/>
                <a:cs typeface="Times New Roman" panose="02020603050405020304" pitchFamily="18" charset="0"/>
                <a:hlinkClick r:id="rId2"/>
              </a:rPr>
              <a:t>https://muhendislik.giresun.edu.tr/tr/page/staj-formlari/4020</a:t>
            </a:r>
            <a:r>
              <a:rPr lang="tr-TR" sz="1600" dirty="0">
                <a:latin typeface="Times New Roman" panose="02020603050405020304" pitchFamily="18" charset="0"/>
                <a:cs typeface="Times New Roman" panose="02020603050405020304" pitchFamily="18" charset="0"/>
              </a:rPr>
              <a:t> web sayfasında görülmekte olan FORM 8: Staj Yeri Değerlendirme Formu linkinden indirebilirsiniz.</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Bu formu, staj sonunda ilgili kişiye doldurtmanız ve kaşe ve imza ile onaylatmanız gerekmektedir. Bu işlemi yapmadan önce sol üstte görülen öğrenci bilgilerini doldurunuz. «Staj Dalı» kısmına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Mühendisliği»  yazınız. «Koordinatör öğretim elemanı» kısmını boş bırakınız.</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Form doldururken öğrencinin formdaki bilgileri görmemesi gerekmektedir.</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Form doldurulduktan sonra A3 zarfa konulacaktır ve zarfın ağzı açılmayacak şekilde kapatılacaktır. Kapatılan kısma işyeri kaşesi vurulacak olup işyerinden herhangi bir yönetici veya sizinle ilgilenen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mühendisi tarafından imza atılacaktır.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Bu form staj defteri ve staj puantaj cetveli ile beraber teslim edilecektir/gönderilecektir.</a:t>
            </a:r>
          </a:p>
        </p:txBody>
      </p:sp>
      <p:pic>
        <p:nvPicPr>
          <p:cNvPr id="9" name="Resim 8">
            <a:extLst>
              <a:ext uri="{FF2B5EF4-FFF2-40B4-BE49-F238E27FC236}">
                <a16:creationId xmlns:a16="http://schemas.microsoft.com/office/drawing/2014/main" id="{56D45313-4AF9-4030-A3D5-FDE1503BD672}"/>
              </a:ext>
            </a:extLst>
          </p:cNvPr>
          <p:cNvPicPr>
            <a:picLocks noChangeAspect="1"/>
          </p:cNvPicPr>
          <p:nvPr/>
        </p:nvPicPr>
        <p:blipFill>
          <a:blip r:embed="rId3"/>
          <a:stretch>
            <a:fillRect/>
          </a:stretch>
        </p:blipFill>
        <p:spPr>
          <a:xfrm>
            <a:off x="7717914" y="1120330"/>
            <a:ext cx="3853402" cy="5656821"/>
          </a:xfrm>
          <a:prstGeom prst="rect">
            <a:avLst/>
          </a:prstGeom>
        </p:spPr>
      </p:pic>
    </p:spTree>
    <p:extLst>
      <p:ext uri="{BB962C8B-B14F-4D97-AF65-F5344CB8AC3E}">
        <p14:creationId xmlns:p14="http://schemas.microsoft.com/office/powerpoint/2010/main" val="1804778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55961"/>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DİĞER HUSUSLAR</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436617" y="1270202"/>
            <a:ext cx="11554690" cy="2308324"/>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FORMLARININ FORMATINI BİLGİSAYAR ÜZERİNDE DEĞİŞTİRMEYİNİZ, YAPMANIZ GEREKEN İŞLEMLERİ İLGİLİ FORMLARI ÇIKTI ALDIKTAN SONRA ELLE GERÇEKLEŞTİRİNİZ.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formları ve staj süreciyle alakalı herhangi bir sorunuz için aşağıdaki kişilerle irtibata geçebilirsiniz.</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algn="just"/>
            <a:r>
              <a:rPr lang="tr-TR" sz="1600" dirty="0">
                <a:latin typeface="Times New Roman" panose="02020603050405020304" pitchFamily="18" charset="0"/>
                <a:cs typeface="Times New Roman" panose="02020603050405020304" pitchFamily="18" charset="0"/>
              </a:rPr>
              <a:t>Dr. </a:t>
            </a:r>
            <a:r>
              <a:rPr lang="tr-TR" sz="1600" dirty="0" err="1">
                <a:latin typeface="Times New Roman" panose="02020603050405020304" pitchFamily="18" charset="0"/>
                <a:cs typeface="Times New Roman" panose="02020603050405020304" pitchFamily="18" charset="0"/>
              </a:rPr>
              <a:t>Öğr</a:t>
            </a:r>
            <a:r>
              <a:rPr lang="tr-TR" sz="1600" dirty="0">
                <a:latin typeface="Times New Roman" panose="02020603050405020304" pitchFamily="18" charset="0"/>
                <a:cs typeface="Times New Roman" panose="02020603050405020304" pitchFamily="18" charset="0"/>
              </a:rPr>
              <a:t>. Üyesi Musa </a:t>
            </a:r>
            <a:r>
              <a:rPr lang="tr-TR" sz="1600" dirty="0">
                <a:latin typeface="Times New Roman" panose="02020603050405020304" pitchFamily="18" charset="0"/>
                <a:cs typeface="Times New Roman" panose="02020603050405020304" pitchFamily="18" charset="0"/>
              </a:rPr>
              <a:t>DEMİR 	     </a:t>
            </a:r>
            <a:r>
              <a:rPr lang="tr-TR" sz="1600" dirty="0" smtClean="0">
                <a:latin typeface="Times New Roman" panose="02020603050405020304" pitchFamily="18" charset="0"/>
                <a:cs typeface="Times New Roman" panose="02020603050405020304" pitchFamily="18" charset="0"/>
              </a:rPr>
              <a:t>	e-mail</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hlinkClick r:id="rId2"/>
              </a:rPr>
              <a:t>musa.demir@giresun.edu.tr</a:t>
            </a:r>
            <a:endParaRPr lang="tr-TR" sz="1600" dirty="0" smtClean="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Dr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Öğr</a:t>
            </a:r>
            <a:r>
              <a:rPr lang="tr-TR" sz="1600" dirty="0">
                <a:latin typeface="Times New Roman" panose="02020603050405020304" pitchFamily="18" charset="0"/>
                <a:cs typeface="Times New Roman" panose="02020603050405020304" pitchFamily="18" charset="0"/>
              </a:rPr>
              <a:t>. Üyesi Hasan Onur </a:t>
            </a:r>
            <a:r>
              <a:rPr lang="tr-TR" sz="1600" dirty="0" smtClean="0">
                <a:latin typeface="Times New Roman" panose="02020603050405020304" pitchFamily="18" charset="0"/>
                <a:cs typeface="Times New Roman" panose="02020603050405020304" pitchFamily="18" charset="0"/>
              </a:rPr>
              <a:t>TAN		e-mail: </a:t>
            </a:r>
            <a:r>
              <a:rPr lang="tr-TR" sz="1600" dirty="0">
                <a:latin typeface="Times New Roman" panose="02020603050405020304" pitchFamily="18" charset="0"/>
                <a:cs typeface="Times New Roman" panose="02020603050405020304" pitchFamily="18" charset="0"/>
                <a:hlinkClick r:id="rId3"/>
              </a:rPr>
              <a:t>hasan.tan@giresun.edu.tr</a:t>
            </a:r>
            <a:endParaRPr lang="tr-TR" sz="1600" dirty="0" smtClean="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a:t>
            </a:r>
            <a:endParaRPr lang="tr-TR" sz="1600" dirty="0" smtClean="0">
              <a:latin typeface="Times New Roman" panose="02020603050405020304" pitchFamily="18" charset="0"/>
              <a:cs typeface="Times New Roman" panose="02020603050405020304" pitchFamily="18" charset="0"/>
            </a:endParaRPr>
          </a:p>
          <a:p>
            <a:pPr algn="just"/>
            <a:r>
              <a:rPr lang="tr-TR" sz="16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14210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55961"/>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Sıkça Sorulan Sorular</a:t>
            </a:r>
          </a:p>
        </p:txBody>
      </p:sp>
      <p:sp>
        <p:nvSpPr>
          <p:cNvPr id="5" name="Metin kutusu 4">
            <a:extLst>
              <a:ext uri="{FF2B5EF4-FFF2-40B4-BE49-F238E27FC236}">
                <a16:creationId xmlns:a16="http://schemas.microsoft.com/office/drawing/2014/main" id="{2BCB1C7E-9590-486B-8811-0E703BDBD222}"/>
              </a:ext>
            </a:extLst>
          </p:cNvPr>
          <p:cNvSpPr txBox="1"/>
          <p:nvPr/>
        </p:nvSpPr>
        <p:spPr>
          <a:xfrm>
            <a:off x="340823" y="1235367"/>
            <a:ext cx="11554690" cy="4801314"/>
          </a:xfrm>
          <a:prstGeom prst="rect">
            <a:avLst/>
          </a:prstGeom>
          <a:noFill/>
        </p:spPr>
        <p:txBody>
          <a:bodyPr wrap="square" rtlCol="0">
            <a:spAutoFit/>
          </a:bodyPr>
          <a:lstStyle/>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 defteri elektronik ortamda yazılabilir mi?</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Öğrencinin kendi el yazısıyla yazılacaktır. Ancak, rapor metni içerisinde veya en sonda ekte verilebilecek teknik çizimler 	elektronik ortamda oluşturulup çıktı alınabilir.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 defterinde kurşun kalem, mavi tükenmez, mavi pilot, fosforlu kalem kullanılabilir mi?</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Yazılacak yazılar kesinlikle siyah renkli mürekkepli veya tükenmez kalem kullanılarak yazılacaktır. </a:t>
            </a:r>
            <a:r>
              <a:rPr lang="tr-TR" sz="1600" b="1" dirty="0">
                <a:latin typeface="Times New Roman" panose="02020603050405020304" pitchFamily="18" charset="0"/>
                <a:cs typeface="Times New Roman" panose="02020603050405020304" pitchFamily="18" charset="0"/>
              </a:rPr>
              <a:t>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 defterinin 3. sayfasındaki «İşyeri Eğitim Personelinin» kısmını kim dolduracaktır?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Staj boyunca sizinle ilgilenen </a:t>
            </a:r>
            <a:r>
              <a:rPr lang="tr-TR" sz="1600" dirty="0" smtClean="0">
                <a:latin typeface="Times New Roman" panose="02020603050405020304" pitchFamily="18" charset="0"/>
                <a:cs typeface="Times New Roman" panose="02020603050405020304" pitchFamily="18" charset="0"/>
              </a:rPr>
              <a:t>Makine </a:t>
            </a:r>
            <a:r>
              <a:rPr lang="tr-TR" sz="1600" dirty="0">
                <a:latin typeface="Times New Roman" panose="02020603050405020304" pitchFamily="18" charset="0"/>
                <a:cs typeface="Times New Roman" panose="02020603050405020304" pitchFamily="18" charset="0"/>
              </a:rPr>
              <a:t>Mühendisi unvanlı işyeri çalışanı dolduracaktır. Ancak «Değerlendirme 	Sonucu» ve 	«Uygundur» kısımları boş bırakılacaktır.</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 yapacağım yeri değiştirebilir miyim?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Başvuru evrak teslimi için öngörülen son tarihe kadar yeni başvuru yapılabilir. Staj başladıktan sonra iş yeri değişimi 	yapılamaz.  </a:t>
            </a:r>
          </a:p>
          <a:p>
            <a:pPr algn="just"/>
            <a:endParaRPr lang="tr-TR" sz="10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İki farklı yerde nasıl staj yapabilirim?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Her biri 15 günden az olmamak şartıyla iki farklı işyerinde staj çalışmaları gerçekleştirilebilir. Bu durumda, iki farklı dönemi 	için başvuru evrakları ayrı ayrı hazırlanarak komisyona teslim edilecektir. Evrakların tesliminde komisyonu bilgilendirmede 	fayda vardır. </a:t>
            </a:r>
            <a:endParaRPr lang="tr-TR" sz="1600" b="1" dirty="0">
              <a:latin typeface="Times New Roman" panose="02020603050405020304" pitchFamily="18" charset="0"/>
              <a:cs typeface="Times New Roman" panose="02020603050405020304" pitchFamily="18" charset="0"/>
            </a:endParaRPr>
          </a:p>
          <a:p>
            <a:pPr algn="just"/>
            <a:endParaRPr lang="tr-TR" sz="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614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55961"/>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Sıkça Sorulan Sorular</a:t>
            </a:r>
          </a:p>
        </p:txBody>
      </p:sp>
      <p:sp>
        <p:nvSpPr>
          <p:cNvPr id="5" name="Metin kutusu 4">
            <a:extLst>
              <a:ext uri="{FF2B5EF4-FFF2-40B4-BE49-F238E27FC236}">
                <a16:creationId xmlns:a16="http://schemas.microsoft.com/office/drawing/2014/main" id="{2BCB1C7E-9590-486B-8811-0E703BDBD222}"/>
              </a:ext>
            </a:extLst>
          </p:cNvPr>
          <p:cNvSpPr txBox="1"/>
          <p:nvPr/>
        </p:nvSpPr>
        <p:spPr>
          <a:xfrm>
            <a:off x="340823" y="1235367"/>
            <a:ext cx="11554690" cy="5047536"/>
          </a:xfrm>
          <a:prstGeom prst="rect">
            <a:avLst/>
          </a:prstGeom>
          <a:noFill/>
        </p:spPr>
        <p:txBody>
          <a:bodyPr wrap="square" rtlCol="0">
            <a:spAutoFit/>
          </a:bodyPr>
          <a:lstStyle/>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İki farklı yerde nasıl staj yapacağım. Staj defterini nasıl oluşturmam gerekmektedir?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Defterleri sizinle ilgilenen farklı kişiler onaylayacağından iki farklı defter oluşturulacaktır. Böyle bir durumda birinci ve 	üçüncü sayfadaki bilgiler, her staj dönemi için ayrı ayrı doldurulmalıdır. </a:t>
            </a:r>
            <a:endParaRPr lang="tr-TR" sz="1600" b="1" dirty="0">
              <a:latin typeface="Times New Roman" panose="02020603050405020304" pitchFamily="18" charset="0"/>
              <a:cs typeface="Times New Roman" panose="02020603050405020304" pitchFamily="18" charset="0"/>
            </a:endParaRP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Stajın türü önemli midir?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Bölümümüz mesleki gelişim açısından </a:t>
            </a:r>
            <a:r>
              <a:rPr lang="tr-TR" sz="1600" dirty="0" smtClean="0">
                <a:latin typeface="Times New Roman" panose="02020603050405020304" pitchFamily="18" charset="0"/>
                <a:cs typeface="Times New Roman" panose="02020603050405020304" pitchFamily="18" charset="0"/>
              </a:rPr>
              <a:t>1 adet Atölye </a:t>
            </a:r>
            <a:r>
              <a:rPr lang="tr-TR" sz="1600" dirty="0">
                <a:latin typeface="Times New Roman" panose="02020603050405020304" pitchFamily="18" charset="0"/>
                <a:cs typeface="Times New Roman" panose="02020603050405020304" pitchFamily="18" charset="0"/>
              </a:rPr>
              <a:t>uygulamaları yapılması gerektiğini öngörmektedir. </a:t>
            </a:r>
            <a:r>
              <a:rPr lang="tr-TR" sz="1600" dirty="0" smtClean="0">
                <a:latin typeface="Times New Roman" panose="02020603050405020304" pitchFamily="18" charset="0"/>
                <a:cs typeface="Times New Roman" panose="02020603050405020304" pitchFamily="18" charset="0"/>
              </a:rPr>
              <a:t>Bölümümüzün </a:t>
            </a:r>
            <a:r>
              <a:rPr lang="tr-TR" sz="1600" dirty="0">
                <a:latin typeface="Times New Roman" panose="02020603050405020304" pitchFamily="18" charset="0"/>
                <a:cs typeface="Times New Roman" panose="02020603050405020304" pitchFamily="18" charset="0"/>
              </a:rPr>
              <a:t>diğer </a:t>
            </a:r>
            <a:r>
              <a:rPr lang="tr-TR" sz="1600" dirty="0" smtClean="0">
                <a:latin typeface="Times New Roman" panose="02020603050405020304" pitchFamily="18" charset="0"/>
                <a:cs typeface="Times New Roman" panose="02020603050405020304" pitchFamily="18" charset="0"/>
              </a:rPr>
              <a:t>	önerisi</a:t>
            </a:r>
            <a:r>
              <a:rPr lang="tr-TR" sz="1600" dirty="0">
                <a:latin typeface="Times New Roman" panose="02020603050405020304" pitchFamily="18" charset="0"/>
                <a:cs typeface="Times New Roman" panose="02020603050405020304" pitchFamily="18" charset="0"/>
              </a:rPr>
              <a:t>, kalan stajın da Fabrika Organizasyon</a:t>
            </a:r>
            <a:r>
              <a:rPr lang="tr-TR" sz="1600" dirty="0" smtClean="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uygulamaları </a:t>
            </a:r>
            <a:r>
              <a:rPr lang="tr-TR" sz="1600" dirty="0" smtClean="0">
                <a:latin typeface="Times New Roman" panose="02020603050405020304" pitchFamily="18" charset="0"/>
                <a:cs typeface="Times New Roman" panose="02020603050405020304" pitchFamily="18" charset="0"/>
              </a:rPr>
              <a:t>şeklinde gerçekleştirilmesi </a:t>
            </a:r>
            <a:r>
              <a:rPr lang="tr-TR" sz="1600" dirty="0">
                <a:latin typeface="Times New Roman" panose="02020603050405020304" pitchFamily="18" charset="0"/>
                <a:cs typeface="Times New Roman" panose="02020603050405020304" pitchFamily="18" charset="0"/>
              </a:rPr>
              <a:t>gerektiği yönünde olup bu kısım </a:t>
            </a:r>
            <a:r>
              <a:rPr lang="tr-TR" sz="1600" dirty="0" smtClean="0">
                <a:latin typeface="Times New Roman" panose="02020603050405020304" pitchFamily="18" charset="0"/>
                <a:cs typeface="Times New Roman" panose="02020603050405020304" pitchFamily="18" charset="0"/>
              </a:rPr>
              <a:t>	öğrenciye </a:t>
            </a:r>
            <a:r>
              <a:rPr lang="tr-TR" sz="1600" dirty="0">
                <a:latin typeface="Times New Roman" panose="02020603050405020304" pitchFamily="18" charset="0"/>
                <a:cs typeface="Times New Roman" panose="02020603050405020304" pitchFamily="18" charset="0"/>
              </a:rPr>
              <a:t>bırakılmıştır. </a:t>
            </a:r>
          </a:p>
          <a:p>
            <a:pPr algn="just"/>
            <a:endParaRPr lang="tr-TR" sz="1600"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İki farklı yerde staj yaptım. Belgeleri nasıl teslim edeceğim?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İki farklı staj yeri için ayrı ayrı doldurulmuş puantajlar, devlet katkı payı ödeme bilgi formları ve kaşeli-imzalı zarfa katılmış 	</a:t>
            </a:r>
            <a:r>
              <a:rPr lang="tr-TR" sz="1600" b="1" dirty="0">
                <a:latin typeface="Times New Roman" panose="02020603050405020304" pitchFamily="18" charset="0"/>
                <a:cs typeface="Times New Roman" panose="02020603050405020304" pitchFamily="18" charset="0"/>
              </a:rPr>
              <a:t>öğrencinin görmemesi gereken </a:t>
            </a:r>
            <a:r>
              <a:rPr lang="tr-TR" sz="1600" dirty="0">
                <a:latin typeface="Times New Roman" panose="02020603050405020304" pitchFamily="18" charset="0"/>
                <a:cs typeface="Times New Roman" panose="02020603050405020304" pitchFamily="18" charset="0"/>
              </a:rPr>
              <a:t>değerlendirme formları, staj defterleri ile beraber topluca teslim edilecektir/gönderilecektir. 	Evrakların tesliminde komisyonu bilgilendirmede fayda vardır.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Form 4’te vesikalık fotoğraf olmak zorunda mıdır?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Başta vesikalık fotoğraf olmak üzere ilgili formda görülmekte olan bütün bilgiler eksiksiz olarak doldurulacaktır.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Özel sektörde Cumartesi günleri de dahil olmak üzere staj yapacağım. Bunu nasıl gösterebilirim?</a:t>
            </a:r>
          </a:p>
          <a:p>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Form 4: İşyeri Staj Sözleşmesi (Öğrenci Bilgileri) kısmında görülmekte olan günler kısmında en sonda görülen boş hücreye          	«Cumartesi» yazılacaktır. Staj yapılan günler için «X» işareti atılacaktır.</a:t>
            </a:r>
          </a:p>
        </p:txBody>
      </p:sp>
    </p:spTree>
    <p:extLst>
      <p:ext uri="{BB962C8B-B14F-4D97-AF65-F5344CB8AC3E}">
        <p14:creationId xmlns:p14="http://schemas.microsoft.com/office/powerpoint/2010/main" val="1797272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55961"/>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Sıkça Sorulan Sorular</a:t>
            </a:r>
          </a:p>
        </p:txBody>
      </p:sp>
      <p:sp>
        <p:nvSpPr>
          <p:cNvPr id="5" name="Metin kutusu 4">
            <a:extLst>
              <a:ext uri="{FF2B5EF4-FFF2-40B4-BE49-F238E27FC236}">
                <a16:creationId xmlns:a16="http://schemas.microsoft.com/office/drawing/2014/main" id="{2BCB1C7E-9590-486B-8811-0E703BDBD222}"/>
              </a:ext>
            </a:extLst>
          </p:cNvPr>
          <p:cNvSpPr txBox="1"/>
          <p:nvPr/>
        </p:nvSpPr>
        <p:spPr>
          <a:xfrm>
            <a:off x="340823" y="1235367"/>
            <a:ext cx="11554690" cy="5262979"/>
          </a:xfrm>
          <a:prstGeom prst="rect">
            <a:avLst/>
          </a:prstGeom>
          <a:noFill/>
        </p:spPr>
        <p:txBody>
          <a:bodyPr wrap="square" rtlCol="0">
            <a:spAutoFit/>
          </a:bodyPr>
          <a:lstStyle/>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Form 4: İşyeri Staj Sözleşmesi (Öğrenci Bilgileri)’</a:t>
            </a:r>
            <a:r>
              <a:rPr lang="tr-TR" sz="1600" dirty="0" err="1">
                <a:latin typeface="Times New Roman" panose="02020603050405020304" pitchFamily="18" charset="0"/>
                <a:cs typeface="Times New Roman" panose="02020603050405020304" pitchFamily="18" charset="0"/>
              </a:rPr>
              <a:t>nde</a:t>
            </a:r>
            <a:r>
              <a:rPr lang="tr-TR" sz="1600" dirty="0">
                <a:latin typeface="Times New Roman" panose="02020603050405020304" pitchFamily="18" charset="0"/>
                <a:cs typeface="Times New Roman" panose="02020603050405020304" pitchFamily="18" charset="0"/>
              </a:rPr>
              <a:t> görülen IBAN kime ait olmalıdır?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İşyerinin IBAN hesabı yazılacaktır.</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Staj tarihlerini nasıl belirleyip ilgili formda göstereceğim?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Bütünleme sınavlarının sona ereceği tarihten itibaren staja başlanılabilecektir. Staja başlanılan tarihten itibaren resmi tatiller 	(Kamu kurumu için Cumartesi-Pazar ve Özel Sektör için Pazar, bunlara ek olarak, 15 Temmuz Demokrasi ve Millî Birlik 	Günü, 30 Ağustos Zafer Bayramı, 2021 Yılı için yaz aylarına denk gelen Kurban Bayramı ve Arife günleri birer tam gün 	olarak) düşülerek staj yapacağınız iş günü kadar tarih belirlemeniz gerekmektedir. </a:t>
            </a:r>
          </a:p>
          <a:p>
            <a:pPr algn="just"/>
            <a:endParaRPr lang="tr-TR" sz="1600"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Dördüncü sınıfım ve 240 AKTS derslerimi tamamladım ancak eksik stajım var. Stajımı tamamladıktan sonra mezuniyetim ne 	zaman yapılır?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Bu konu bölüm staj komisyonunun yetkisi dışında olup Mühendislik Fakültesi Dekanlığından bilgi alınmalıdır.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Gerçekleştirdiğim stajların sonunda eksik olarak sayılan 5 gün stajım var. Bu durumda ne yapmam gerekmektedir?</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Bölüm staj komisyonuna en az 15 günlük staj başvurusunda bulunularak eksik staj çalışmaları gerçekleştirilmelidir.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İlk defa staj yapacağım. 30 iş günü yerine 35 iş günü staj yapabilir miyim?</a:t>
            </a:r>
          </a:p>
          <a:p>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Bölüm staj komisyonuna en fazla 45 günlük staj başvurusunda bulunulabilecektir.</a:t>
            </a:r>
          </a:p>
          <a:p>
            <a:endParaRPr lang="tr-TR" sz="1600"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60 günlük iki stajı da aynı dönemde yapabilir miyim?</a:t>
            </a:r>
          </a:p>
          <a:p>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Bölüm staj komisyonuna en fazla 45 günlük staj başvurusunda bulunulabilecektir.</a:t>
            </a:r>
          </a:p>
        </p:txBody>
      </p:sp>
    </p:spTree>
    <p:extLst>
      <p:ext uri="{BB962C8B-B14F-4D97-AF65-F5344CB8AC3E}">
        <p14:creationId xmlns:p14="http://schemas.microsoft.com/office/powerpoint/2010/main" val="1788811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55961"/>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Sıkça Sorulan Sorular</a:t>
            </a:r>
          </a:p>
        </p:txBody>
      </p:sp>
      <p:sp>
        <p:nvSpPr>
          <p:cNvPr id="5" name="Metin kutusu 4">
            <a:extLst>
              <a:ext uri="{FF2B5EF4-FFF2-40B4-BE49-F238E27FC236}">
                <a16:creationId xmlns:a16="http://schemas.microsoft.com/office/drawing/2014/main" id="{2BCB1C7E-9590-486B-8811-0E703BDBD222}"/>
              </a:ext>
            </a:extLst>
          </p:cNvPr>
          <p:cNvSpPr txBox="1"/>
          <p:nvPr/>
        </p:nvSpPr>
        <p:spPr>
          <a:xfrm>
            <a:off x="340823" y="1235367"/>
            <a:ext cx="11554690" cy="3293209"/>
          </a:xfrm>
          <a:prstGeom prst="rect">
            <a:avLst/>
          </a:prstGeom>
          <a:noFill/>
        </p:spPr>
        <p:txBody>
          <a:bodyPr wrap="square" rtlCol="0">
            <a:spAutoFit/>
          </a:bodyPr>
          <a:lstStyle/>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Aynı anda hem staj hem de yaz okulu çalışmaları gerçekleştirilebilir mi?</a:t>
            </a:r>
            <a:endParaRPr lang="tr-TR" sz="1600" u="sng"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İlgili üniversite senatosunun aldığı karar doğrultusunda yaz okulu uzaktan eğitim yoluyla yapılacaksa staj ve yaz okulu aynı 	anda yapılabilir. Ancak yaz okulu yüzyüze yapılacaksa ders günleri staj çalışmaları kapsamında olmayacaktır ve puantaja 	işaretlenmeyecektir. Bu hususta sorumluluk tamamen öğrenciye ait olup yaz okulunun eğitim şekli hususu başta olmak üzere 	yanıltıcı bilgi tespiti durumunda Bölüm Başkanlığınca gerekli işlemler yapılacaktır.</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a:latin typeface="Times New Roman" panose="02020603050405020304" pitchFamily="18" charset="0"/>
                <a:cs typeface="Times New Roman" panose="02020603050405020304" pitchFamily="18" charset="0"/>
              </a:rPr>
              <a:t>Yarıyıl tatilinde veya dönem içerisinde staj yapabilir miyim?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240 AKTS derslerini tamamlayan ancak eksik stajı kalan bir öğrenci, dönem içerisinde staj yapabilecektir ancak hiçbir 	sebeple yarıyıl tatilinde staj yapılamaz.</a:t>
            </a:r>
          </a:p>
          <a:p>
            <a:pPr algn="just"/>
            <a:r>
              <a:rPr lang="tr-TR" sz="1600" dirty="0">
                <a:latin typeface="Times New Roman" panose="02020603050405020304" pitchFamily="18" charset="0"/>
                <a:cs typeface="Times New Roman" panose="02020603050405020304" pitchFamily="18" charset="0"/>
              </a:rPr>
              <a:t>	işaretlenmeyecektir. </a:t>
            </a:r>
          </a:p>
          <a:p>
            <a:pPr algn="just"/>
            <a:endParaRPr lang="tr-TR" sz="1600" b="1" dirty="0">
              <a:latin typeface="Times New Roman" panose="02020603050405020304" pitchFamily="18" charset="0"/>
              <a:cs typeface="Times New Roman" panose="02020603050405020304" pitchFamily="18" charset="0"/>
            </a:endParaRPr>
          </a:p>
          <a:p>
            <a:pPr algn="just"/>
            <a:r>
              <a:rPr lang="tr-TR" sz="1600" b="1" dirty="0">
                <a:latin typeface="Times New Roman" panose="02020603050405020304" pitchFamily="18" charset="0"/>
                <a:cs typeface="Times New Roman" panose="02020603050405020304" pitchFamily="18" charset="0"/>
              </a:rPr>
              <a:t>SORU	: </a:t>
            </a:r>
            <a:r>
              <a:rPr lang="tr-TR" sz="1600" dirty="0" smtClean="0">
                <a:latin typeface="Times New Roman" panose="02020603050405020304" pitchFamily="18" charset="0"/>
                <a:cs typeface="Times New Roman" panose="02020603050405020304" pitchFamily="18" charset="0"/>
              </a:rPr>
              <a:t>Staj defterinin içindeki 3</a:t>
            </a:r>
            <a:r>
              <a:rPr lang="tr-TR" sz="1600" dirty="0">
                <a:latin typeface="Times New Roman" panose="02020603050405020304" pitchFamily="18" charset="0"/>
                <a:cs typeface="Times New Roman" panose="02020603050405020304" pitchFamily="18" charset="0"/>
              </a:rPr>
              <a:t>. sayfada görülmekte olan «Sınıf» kısmına kaçıncı sınıf yazacağım?</a:t>
            </a:r>
          </a:p>
          <a:p>
            <a:pPr algn="just"/>
            <a:r>
              <a:rPr lang="tr-TR" sz="1600" b="1" dirty="0">
                <a:latin typeface="Times New Roman" panose="02020603050405020304" pitchFamily="18" charset="0"/>
                <a:cs typeface="Times New Roman" panose="02020603050405020304" pitchFamily="18" charset="0"/>
              </a:rPr>
              <a:t>CEVAP	: </a:t>
            </a:r>
            <a:r>
              <a:rPr lang="tr-TR" sz="1600" dirty="0">
                <a:latin typeface="Times New Roman" panose="02020603050405020304" pitchFamily="18" charset="0"/>
                <a:cs typeface="Times New Roman" panose="02020603050405020304" pitchFamily="18" charset="0"/>
              </a:rPr>
              <a:t>Yeni ders seçimi yapmadan sınıf yükselmeyeceği için 2020-2021 Bahar sonunda bitirmiş olduğunuz sınıf yazılacaktır. </a:t>
            </a:r>
          </a:p>
        </p:txBody>
      </p:sp>
    </p:spTree>
    <p:extLst>
      <p:ext uri="{BB962C8B-B14F-4D97-AF65-F5344CB8AC3E}">
        <p14:creationId xmlns:p14="http://schemas.microsoft.com/office/powerpoint/2010/main" val="379189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Staj Çalışmaları Hakkında</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75513" y="1235367"/>
            <a:ext cx="11554691" cy="4770537"/>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 4. ve 6. yarıyılların devamındaki yaz tatillerinde gerçekleştirilmektedir.</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Bir staj dönemi en az 15 en fazla 45 gün gerçekleştirilebilir.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Yapılacak çalışmaların yazılı bir şekilde raporlanması (bilinen adıyla STAJ DEFTERİ) ve bu raporun staj sonunda Bölüm Staj Komisyonu Başkanlığına teslim edilmesi gerekmektedir.</a:t>
            </a: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çalışmaları, mesleğe uygun çalışmaları içeren herhangi bir kamu kurumu (örneğin Devlet Su İşleri, İller Bankası, Karayolları Genel Müdürlüğü, Çevre ve Şehircilik Bakanlığı, Giresun Belediyesi, vb.) veya özel kuruluş (örneğin </a:t>
            </a:r>
            <a:r>
              <a:rPr lang="tr-TR" sz="1600" dirty="0" smtClean="0">
                <a:latin typeface="Times New Roman" panose="02020603050405020304" pitchFamily="18" charset="0"/>
                <a:cs typeface="Times New Roman" panose="02020603050405020304" pitchFamily="18" charset="0"/>
              </a:rPr>
              <a:t>Üretim yapılan Atölyeler, Fabrikalar vs.) </a:t>
            </a:r>
            <a:r>
              <a:rPr lang="tr-TR" sz="1600" dirty="0">
                <a:latin typeface="Times New Roman" panose="02020603050405020304" pitchFamily="18" charset="0"/>
                <a:cs typeface="Times New Roman" panose="02020603050405020304" pitchFamily="18" charset="0"/>
              </a:rPr>
              <a:t>içerisinde gerçekleştirilebilir.</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STAJ ÇALIŞMALARININ GERÇEKLEŞTİRİLECEĞİ KURUMUN CİNSİNE GÖRE YAPACAĞINIZ İŞ VE İŞLEMLER (EVRAK DÜZENLENMESİ VE TESLİMİ) FARKLILIK GÖSTERMEKTEDİR.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Buradan itibaren kurumun cinsine göre yapılacak iş ve işlemlerden bahsedilecektir, ancak bunun öncesinde aşağıda verilen linke tıklandığından açılan sayfadaki </a:t>
            </a:r>
            <a:r>
              <a:rPr lang="tr-TR" sz="1600" b="1" dirty="0">
                <a:latin typeface="Times New Roman" panose="02020603050405020304" pitchFamily="18" charset="0"/>
                <a:cs typeface="Times New Roman" panose="02020603050405020304" pitchFamily="18" charset="0"/>
              </a:rPr>
              <a:t>FORM 00: Staj Akış Şeması </a:t>
            </a:r>
            <a:r>
              <a:rPr lang="tr-TR" sz="1600" dirty="0">
                <a:latin typeface="Times New Roman" panose="02020603050405020304" pitchFamily="18" charset="0"/>
                <a:cs typeface="Times New Roman" panose="02020603050405020304" pitchFamily="18" charset="0"/>
              </a:rPr>
              <a:t>ve </a:t>
            </a:r>
            <a:r>
              <a:rPr lang="tr-TR" sz="1600" b="1" dirty="0">
                <a:latin typeface="Times New Roman" panose="02020603050405020304" pitchFamily="18" charset="0"/>
                <a:cs typeface="Times New Roman" panose="02020603050405020304" pitchFamily="18" charset="0"/>
              </a:rPr>
              <a:t>FORM 01: Staj İçin İzlenecek Yol</a:t>
            </a:r>
            <a:r>
              <a:rPr lang="tr-TR" sz="1600" dirty="0">
                <a:latin typeface="Times New Roman" panose="02020603050405020304" pitchFamily="18" charset="0"/>
                <a:cs typeface="Times New Roman" panose="02020603050405020304" pitchFamily="18" charset="0"/>
              </a:rPr>
              <a:t> linklerinin incelenmesi önemle tavsiye edilmektedir. </a:t>
            </a:r>
          </a:p>
          <a:p>
            <a:pPr marL="285750" indent="-285750" algn="just">
              <a:buFont typeface="Wingdings" panose="05000000000000000000" pitchFamily="2" charset="2"/>
              <a:buChar char="§"/>
            </a:pPr>
            <a:endParaRPr lang="tr-TR" sz="1600" dirty="0">
              <a:latin typeface="Times New Roman" panose="02020603050405020304" pitchFamily="18" charset="0"/>
              <a:cs typeface="Times New Roman" panose="02020603050405020304" pitchFamily="18" charset="0"/>
            </a:endParaRPr>
          </a:p>
          <a:p>
            <a:pPr algn="just"/>
            <a:r>
              <a:rPr lang="tr-TR" sz="1600"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hlinkClick r:id="rId2"/>
              </a:rPr>
              <a:t>https://muhendislik.giresun.edu.tr/tr/page/staj-formlari/4020</a:t>
            </a: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486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922715"/>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477054"/>
          </a:xfrm>
          <a:prstGeom prst="rect">
            <a:avLst/>
          </a:prstGeom>
          <a:noFill/>
        </p:spPr>
        <p:txBody>
          <a:bodyPr wrap="square" rtlCol="0">
            <a:spAutoFit/>
          </a:bodyPr>
          <a:lstStyle/>
          <a:p>
            <a:r>
              <a:rPr lang="tr-TR" sz="2500" b="1" dirty="0">
                <a:latin typeface="Times New Roman" panose="02020603050405020304" pitchFamily="18" charset="0"/>
                <a:cs typeface="Times New Roman" panose="02020603050405020304" pitchFamily="18" charset="0"/>
              </a:rPr>
              <a:t>Kamu Kurum ve Buna Bağlı Kuruluşlarda Staj Yapacak Öğrenciler </a:t>
            </a:r>
          </a:p>
        </p:txBody>
      </p:sp>
      <p:sp>
        <p:nvSpPr>
          <p:cNvPr id="8" name="Metin kutusu 7">
            <a:extLst>
              <a:ext uri="{FF2B5EF4-FFF2-40B4-BE49-F238E27FC236}">
                <a16:creationId xmlns:a16="http://schemas.microsoft.com/office/drawing/2014/main" id="{12D736B0-E9BF-418E-B740-E355617DABAB}"/>
              </a:ext>
            </a:extLst>
          </p:cNvPr>
          <p:cNvSpPr txBox="1"/>
          <p:nvPr/>
        </p:nvSpPr>
        <p:spPr>
          <a:xfrm>
            <a:off x="375513" y="1235367"/>
            <a:ext cx="11554691" cy="3416320"/>
          </a:xfrm>
          <a:prstGeom prst="rect">
            <a:avLst/>
          </a:prstGeom>
          <a:noFill/>
        </p:spPr>
        <p:txBody>
          <a:bodyPr wrap="square" rtlCol="0">
            <a:spAutoFit/>
          </a:bodyPr>
          <a:lstStyle/>
          <a:p>
            <a:pPr marL="285750" indent="-285750" algn="just">
              <a:buFont typeface="Wingdings" panose="05000000000000000000" pitchFamily="2" charset="2"/>
              <a:buChar char="§"/>
            </a:pPr>
            <a:r>
              <a:rPr lang="tr-TR" dirty="0">
                <a:latin typeface="Times New Roman" panose="02020603050405020304" pitchFamily="18" charset="0"/>
                <a:cs typeface="Times New Roman" panose="02020603050405020304" pitchFamily="18" charset="0"/>
                <a:hlinkClick r:id="rId2"/>
              </a:rPr>
              <a:t>https://muhendislik.giresun.edu.tr/tr/page/staj-formlari/4020</a:t>
            </a:r>
            <a:r>
              <a:rPr lang="tr-TR" dirty="0">
                <a:latin typeface="Times New Roman" panose="02020603050405020304" pitchFamily="18" charset="0"/>
                <a:cs typeface="Times New Roman" panose="02020603050405020304" pitchFamily="18" charset="0"/>
              </a:rPr>
              <a:t> web sayfasında görülen  </a:t>
            </a:r>
            <a:r>
              <a:rPr lang="tr-TR" b="1" dirty="0">
                <a:latin typeface="Times New Roman" panose="02020603050405020304" pitchFamily="18" charset="0"/>
                <a:cs typeface="Times New Roman" panose="02020603050405020304" pitchFamily="18" charset="0"/>
              </a:rPr>
              <a:t>FORM 1: Staj Kamu Kurumu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FORM 6: Sigorta Başvuru </a:t>
            </a:r>
            <a:r>
              <a:rPr lang="tr-TR" dirty="0">
                <a:latin typeface="Times New Roman" panose="02020603050405020304" pitchFamily="18" charset="0"/>
                <a:cs typeface="Times New Roman" panose="02020603050405020304" pitchFamily="18" charset="0"/>
              </a:rPr>
              <a:t>formlarının, işyerine gitmeden önce </a:t>
            </a:r>
            <a:r>
              <a:rPr lang="tr-TR" b="1" dirty="0">
                <a:solidFill>
                  <a:srgbClr val="FF0000"/>
                </a:solidFill>
                <a:latin typeface="Times New Roman" panose="02020603050405020304" pitchFamily="18" charset="0"/>
                <a:cs typeface="Times New Roman" panose="02020603050405020304" pitchFamily="18" charset="0"/>
              </a:rPr>
              <a:t>3 nüsha doldurularak</a:t>
            </a:r>
            <a:r>
              <a:rPr lang="tr-TR" dirty="0">
                <a:latin typeface="Times New Roman" panose="02020603050405020304" pitchFamily="18" charset="0"/>
                <a:cs typeface="Times New Roman" panose="02020603050405020304" pitchFamily="18" charset="0"/>
              </a:rPr>
              <a:t> Bölüm Staj Komisyonu Başkanlığına müracaat edilmesi gerekmektedir. Bu formların, bütün işlemler sona erdiğinde, birer nüshasının öğrencide, birer nüshasının dekanlıkta ve birer nüshasının işyerinde kalması gerekmektedir.</a:t>
            </a:r>
          </a:p>
          <a:p>
            <a:pPr marL="285750" indent="-285750" algn="just">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b="1" dirty="0" smtClean="0">
                <a:latin typeface="Times New Roman" panose="02020603050405020304" pitchFamily="18" charset="0"/>
                <a:cs typeface="Times New Roman" panose="02020603050405020304" pitchFamily="18" charset="0"/>
              </a:rPr>
              <a:t>Bu formlar, gönderilmeden önce formların gereken yerleri öğrenci ve iş yeri tarafından doldurulmalıdır. </a:t>
            </a:r>
          </a:p>
          <a:p>
            <a:pPr marL="285750" indent="-285750" algn="just">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SADECE KOMİSYON BAŞKANININ İMZALAMASI GEREKEN YERLER BOŞ KALMALIDIR.</a:t>
            </a:r>
          </a:p>
          <a:p>
            <a:pPr marL="285750" indent="-285750" algn="just">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FORMLARDA MAKUL BİR GEREKÇESİ OLMADIĞI HALDE BOŞ BIRAKILAN BİLGİLERİN TESPİTİ HALİNDE STAJ BAŞVURUSU GEÇERSİZ SAYILACAKTIR. </a:t>
            </a:r>
          </a:p>
          <a:p>
            <a:pPr algn="just"/>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81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Kamu Kurum ve Buna Bağlı Kuruluşlarda Staj Yapacak Öğrenciler </a:t>
            </a:r>
          </a:p>
          <a:p>
            <a:r>
              <a:rPr lang="tr-TR" sz="2000" dirty="0">
                <a:latin typeface="Times New Roman" panose="02020603050405020304" pitchFamily="18" charset="0"/>
                <a:cs typeface="Times New Roman" panose="02020603050405020304" pitchFamily="18" charset="0"/>
              </a:rPr>
              <a:t>Form 1: Staj Kamu Kurumu</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4530436" y="1235367"/>
            <a:ext cx="7057506" cy="4770537"/>
          </a:xfrm>
          <a:prstGeom prst="rect">
            <a:avLst/>
          </a:prstGeom>
          <a:noFill/>
        </p:spPr>
        <p:txBody>
          <a:bodyPr wrap="square" rtlCol="0">
            <a:spAutoFit/>
          </a:bodyPr>
          <a:lstStyle/>
          <a:p>
            <a:pPr marL="342900" indent="-342900" algn="just">
              <a:buFont typeface="+mj-lt"/>
              <a:buAutoNum type="arabicPeriod"/>
            </a:pPr>
            <a:r>
              <a:rPr lang="tr-TR" sz="1600" dirty="0">
                <a:latin typeface="Times New Roman" panose="02020603050405020304" pitchFamily="18" charset="0"/>
                <a:cs typeface="Times New Roman" panose="02020603050405020304" pitchFamily="18" charset="0"/>
              </a:rPr>
              <a:t>Yüzyüze eğitimde, ilk olarak öğrencinin formun sadece </a:t>
            </a:r>
            <a:r>
              <a:rPr lang="tr-TR" sz="1600" dirty="0">
                <a:solidFill>
                  <a:srgbClr val="FF0000"/>
                </a:solidFill>
                <a:latin typeface="Times New Roman" panose="02020603050405020304" pitchFamily="18" charset="0"/>
                <a:cs typeface="Times New Roman" panose="02020603050405020304" pitchFamily="18" charset="0"/>
              </a:rPr>
              <a:t>kırmızı</a:t>
            </a:r>
            <a:r>
              <a:rPr lang="tr-TR" sz="1600" dirty="0">
                <a:latin typeface="Times New Roman" panose="02020603050405020304" pitchFamily="18" charset="0"/>
                <a:cs typeface="Times New Roman" panose="02020603050405020304" pitchFamily="18" charset="0"/>
              </a:rPr>
              <a:t> çerçeve ile belirtilen kısmının doldurulması, </a:t>
            </a:r>
          </a:p>
          <a:p>
            <a:pPr marL="342900" indent="-342900" algn="just">
              <a:buFont typeface="+mj-lt"/>
              <a:buAutoNum type="arabicPeriod"/>
            </a:pPr>
            <a:r>
              <a:rPr lang="tr-TR" sz="1600" dirty="0">
                <a:latin typeface="Times New Roman" panose="02020603050405020304" pitchFamily="18" charset="0"/>
                <a:cs typeface="Times New Roman" panose="02020603050405020304" pitchFamily="18" charset="0"/>
              </a:rPr>
              <a:t>Daha sonra, formun </a:t>
            </a:r>
            <a:r>
              <a:rPr lang="tr-TR" sz="1600" dirty="0">
                <a:solidFill>
                  <a:srgbClr val="7030A0"/>
                </a:solidFill>
                <a:latin typeface="Times New Roman" panose="02020603050405020304" pitchFamily="18" charset="0"/>
                <a:cs typeface="Times New Roman" panose="02020603050405020304" pitchFamily="18" charset="0"/>
              </a:rPr>
              <a:t>mor</a:t>
            </a:r>
            <a:r>
              <a:rPr lang="tr-TR" sz="1600" dirty="0">
                <a:latin typeface="Times New Roman" panose="02020603050405020304" pitchFamily="18" charset="0"/>
                <a:cs typeface="Times New Roman" panose="02020603050405020304" pitchFamily="18" charset="0"/>
              </a:rPr>
              <a:t> çerçevesinin Bölüm Staj Komisyonu Başkanına imzalatılması ve Sayı kısmından sayı alınması,</a:t>
            </a:r>
          </a:p>
          <a:p>
            <a:pPr marL="342900" indent="-342900" algn="just">
              <a:buFont typeface="+mj-lt"/>
              <a:buAutoNum type="arabicPeriod"/>
            </a:pPr>
            <a:r>
              <a:rPr lang="tr-TR" sz="1600" dirty="0">
                <a:latin typeface="Times New Roman" panose="02020603050405020304" pitchFamily="18" charset="0"/>
                <a:cs typeface="Times New Roman" panose="02020603050405020304" pitchFamily="18" charset="0"/>
              </a:rPr>
              <a:t>İkinci maddede belirtilen işlemden sonra öğrencinin işyerine gidip </a:t>
            </a:r>
            <a:r>
              <a:rPr lang="tr-TR" sz="1600" dirty="0">
                <a:solidFill>
                  <a:srgbClr val="00B050"/>
                </a:solidFill>
                <a:latin typeface="Times New Roman" panose="02020603050405020304" pitchFamily="18" charset="0"/>
                <a:cs typeface="Times New Roman" panose="02020603050405020304" pitchFamily="18" charset="0"/>
              </a:rPr>
              <a:t>yeşil</a:t>
            </a:r>
            <a:r>
              <a:rPr lang="tr-TR" sz="1600" dirty="0">
                <a:latin typeface="Times New Roman" panose="02020603050405020304" pitchFamily="18" charset="0"/>
                <a:cs typeface="Times New Roman" panose="02020603050405020304" pitchFamily="18" charset="0"/>
              </a:rPr>
              <a:t> çerçeve ile belirtilen kısmının işyeri yetkilisine doldurtması ve onaylatılması, Son olarak, öğrencin tekrardan bölüm staj komisyonu başkanına formun en altındaki </a:t>
            </a:r>
            <a:r>
              <a:rPr lang="tr-TR" sz="1600" dirty="0">
                <a:solidFill>
                  <a:srgbClr val="00B0F0"/>
                </a:solidFill>
                <a:latin typeface="Times New Roman" panose="02020603050405020304" pitchFamily="18" charset="0"/>
                <a:cs typeface="Times New Roman" panose="02020603050405020304" pitchFamily="18" charset="0"/>
              </a:rPr>
              <a:t>mavi</a:t>
            </a:r>
            <a:r>
              <a:rPr lang="tr-TR" sz="1600" dirty="0">
                <a:latin typeface="Times New Roman" panose="02020603050405020304" pitchFamily="18" charset="0"/>
                <a:cs typeface="Times New Roman" panose="02020603050405020304" pitchFamily="18" charset="0"/>
              </a:rPr>
              <a:t> çerçeve ile belirtilen kısmın imzalatılması gerekmektedir.</a:t>
            </a:r>
          </a:p>
          <a:p>
            <a:pPr marL="342900" indent="-342900" algn="just">
              <a:buFont typeface="+mj-lt"/>
              <a:buAutoNum type="arabicPeriod"/>
            </a:pPr>
            <a:r>
              <a:rPr lang="tr-TR" sz="1600" dirty="0">
                <a:latin typeface="Times New Roman" panose="02020603050405020304" pitchFamily="18" charset="0"/>
                <a:cs typeface="Times New Roman" panose="02020603050405020304" pitchFamily="18" charset="0"/>
              </a:rPr>
              <a:t>İlgili formun 3 nüsha düzenlenmesi gerektiği unutulmamalıdır.</a:t>
            </a:r>
          </a:p>
          <a:p>
            <a:pPr algn="ctr"/>
            <a:endParaRPr lang="tr-TR" sz="16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tr-TR" sz="1600" b="1" dirty="0" smtClean="0">
                <a:latin typeface="Times New Roman" panose="02020603050405020304" pitchFamily="18" charset="0"/>
                <a:cs typeface="Times New Roman" panose="02020603050405020304" pitchFamily="18" charset="0"/>
              </a:rPr>
              <a:t>İlk </a:t>
            </a:r>
            <a:r>
              <a:rPr lang="tr-TR" sz="1600" b="1" dirty="0">
                <a:latin typeface="Times New Roman" panose="02020603050405020304" pitchFamily="18" charset="0"/>
                <a:cs typeface="Times New Roman" panose="02020603050405020304" pitchFamily="18" charset="0"/>
              </a:rPr>
              <a:t>olarak, </a:t>
            </a:r>
            <a:r>
              <a:rPr lang="tr-TR" sz="1600" b="1" dirty="0">
                <a:solidFill>
                  <a:srgbClr val="FF0000"/>
                </a:solidFill>
                <a:latin typeface="Times New Roman" panose="02020603050405020304" pitchFamily="18" charset="0"/>
                <a:cs typeface="Times New Roman" panose="02020603050405020304" pitchFamily="18" charset="0"/>
              </a:rPr>
              <a:t>kırmızı</a:t>
            </a:r>
            <a:r>
              <a:rPr lang="tr-TR" sz="1600" b="1" dirty="0">
                <a:latin typeface="Times New Roman" panose="02020603050405020304" pitchFamily="18" charset="0"/>
                <a:cs typeface="Times New Roman" panose="02020603050405020304" pitchFamily="18" charset="0"/>
              </a:rPr>
              <a:t> ve </a:t>
            </a:r>
            <a:r>
              <a:rPr lang="tr-TR" sz="1600" b="1" dirty="0">
                <a:solidFill>
                  <a:srgbClr val="00B050"/>
                </a:solidFill>
                <a:latin typeface="Times New Roman" panose="02020603050405020304" pitchFamily="18" charset="0"/>
                <a:cs typeface="Times New Roman" panose="02020603050405020304" pitchFamily="18" charset="0"/>
              </a:rPr>
              <a:t>yeşil</a:t>
            </a:r>
            <a:r>
              <a:rPr lang="tr-TR" sz="1600" b="1" dirty="0">
                <a:latin typeface="Times New Roman" panose="02020603050405020304" pitchFamily="18" charset="0"/>
                <a:cs typeface="Times New Roman" panose="02020603050405020304" pitchFamily="18" charset="0"/>
              </a:rPr>
              <a:t> çerçevelerin öğrenci ve iş yerini ilgilendiren kısımların doldurulması,</a:t>
            </a:r>
          </a:p>
          <a:p>
            <a:pPr marL="342900" indent="-342900" algn="just">
              <a:buFont typeface="+mj-lt"/>
              <a:buAutoNum type="arabicPeriod"/>
            </a:pPr>
            <a:r>
              <a:rPr lang="tr-TR" sz="1600" b="1" dirty="0">
                <a:latin typeface="Times New Roman" panose="02020603050405020304" pitchFamily="18" charset="0"/>
                <a:cs typeface="Times New Roman" panose="02020603050405020304" pitchFamily="18" charset="0"/>
              </a:rPr>
              <a:t>Bu işlem tamamlandıktan sonra evrakın bölümde onaylanması ve sayı verilmesi için Bölüm Staj Komisyonu Başkanlığına renkli taratılmış şekilde e-posta olarak veya kargo ile gönderilmesi gerekmektedir. </a:t>
            </a:r>
          </a:p>
          <a:p>
            <a:pPr marL="342900" indent="-342900" algn="just">
              <a:buFont typeface="+mj-lt"/>
              <a:buAutoNum type="arabicPeriod"/>
            </a:pPr>
            <a:r>
              <a:rPr lang="tr-TR" sz="1600" b="1" dirty="0">
                <a:latin typeface="Times New Roman" panose="02020603050405020304" pitchFamily="18" charset="0"/>
                <a:cs typeface="Times New Roman" panose="02020603050405020304" pitchFamily="18" charset="0"/>
              </a:rPr>
              <a:t>Komisyon onayı verildikten sonra ilgili form Dekanlığa teslim edilmek üzere Komisyonda kalacaktır ancak öğrencinin / iş yerinin talebi durumunda form, onaylandıktan sonra öğrenciye renkli taratılmış e-posta olarak gönderilebilecektir.</a:t>
            </a:r>
          </a:p>
        </p:txBody>
      </p:sp>
      <p:pic>
        <p:nvPicPr>
          <p:cNvPr id="5" name="Resim 4">
            <a:extLst>
              <a:ext uri="{FF2B5EF4-FFF2-40B4-BE49-F238E27FC236}">
                <a16:creationId xmlns:a16="http://schemas.microsoft.com/office/drawing/2014/main" id="{3B9F6558-88BA-400B-B8C8-E9C6567C0D2F}"/>
              </a:ext>
            </a:extLst>
          </p:cNvPr>
          <p:cNvPicPr>
            <a:picLocks noChangeAspect="1"/>
          </p:cNvPicPr>
          <p:nvPr/>
        </p:nvPicPr>
        <p:blipFill>
          <a:blip r:embed="rId2"/>
          <a:stretch>
            <a:fillRect/>
          </a:stretch>
        </p:blipFill>
        <p:spPr>
          <a:xfrm>
            <a:off x="375513" y="1163782"/>
            <a:ext cx="3988669" cy="5632241"/>
          </a:xfrm>
          <a:prstGeom prst="rect">
            <a:avLst/>
          </a:prstGeom>
        </p:spPr>
      </p:pic>
    </p:spTree>
    <p:extLst>
      <p:ext uri="{BB962C8B-B14F-4D97-AF65-F5344CB8AC3E}">
        <p14:creationId xmlns:p14="http://schemas.microsoft.com/office/powerpoint/2010/main" val="65371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Kamu Kurum ve Buna Bağlı Kuruluşlarda Staj Yapacak Öğrenciler </a:t>
            </a:r>
          </a:p>
          <a:p>
            <a:r>
              <a:rPr lang="tr-TR" sz="2000" dirty="0">
                <a:latin typeface="Times New Roman" panose="02020603050405020304" pitchFamily="18" charset="0"/>
                <a:cs typeface="Times New Roman" panose="02020603050405020304" pitchFamily="18" charset="0"/>
              </a:rPr>
              <a:t>Form 1: Staj Kamu Kurumu</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340822" y="1235367"/>
            <a:ext cx="11589382" cy="1815882"/>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smtClean="0">
                <a:latin typeface="Times New Roman" panose="02020603050405020304" pitchFamily="18" charset="0"/>
                <a:cs typeface="Times New Roman" panose="02020603050405020304" pitchFamily="18" charset="0"/>
              </a:rPr>
              <a:t>Öğrenciler iş </a:t>
            </a:r>
            <a:r>
              <a:rPr lang="tr-TR" sz="1600" dirty="0">
                <a:latin typeface="Times New Roman" panose="02020603050405020304" pitchFamily="18" charset="0"/>
                <a:cs typeface="Times New Roman" panose="02020603050405020304" pitchFamily="18" charset="0"/>
              </a:rPr>
              <a:t>ve işlemlerini ve bunlara ait süreçleri yüz yüze de </a:t>
            </a:r>
            <a:r>
              <a:rPr lang="tr-TR" sz="1600" dirty="0" smtClean="0">
                <a:latin typeface="Times New Roman" panose="02020603050405020304" pitchFamily="18" charset="0"/>
                <a:cs typeface="Times New Roman" panose="02020603050405020304" pitchFamily="18" charset="0"/>
              </a:rPr>
              <a:t>sürdürmelidirler. </a:t>
            </a:r>
            <a:endParaRPr lang="tr-TR" sz="1600" dirty="0">
              <a:latin typeface="Times New Roman" panose="02020603050405020304" pitchFamily="18" charset="0"/>
              <a:cs typeface="Times New Roman" panose="02020603050405020304" pitchFamily="18" charset="0"/>
            </a:endParaRPr>
          </a:p>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Bu durumda öğrenci, evrak iş ve işlemlerini yüzyüze eğitim sürecine göre sürdürmek zorundadır.</a:t>
            </a:r>
          </a:p>
          <a:p>
            <a:pPr algn="just"/>
            <a:endParaRPr lang="tr-TR" sz="1600" b="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İlgili süreçler her ne şekilde sürdürülürse sürdürülsün, müracaat esnasında formda eksik bir bilgi </a:t>
            </a:r>
            <a:r>
              <a:rPr lang="tr-TR" sz="1600" b="1" u="sng" dirty="0">
                <a:latin typeface="Times New Roman" panose="02020603050405020304" pitchFamily="18" charset="0"/>
                <a:cs typeface="Times New Roman" panose="02020603050405020304" pitchFamily="18" charset="0"/>
              </a:rPr>
              <a:t>BULUNMAMALIDIR, AKSİ HALDE STAJ BAŞVURUSU GEÇERSİZ SAYILACAKTIR.</a:t>
            </a:r>
          </a:p>
          <a:p>
            <a:pPr marL="342900" indent="-342900" algn="ctr">
              <a:buFont typeface="+mj-lt"/>
              <a:buAutoNum type="arabicPeriod"/>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101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Kamu Kurum ve Buna Bağlı Kuruluşlarda Staj Yapacak Öğrenciler </a:t>
            </a:r>
          </a:p>
          <a:p>
            <a:r>
              <a:rPr lang="tr-TR" sz="2000" dirty="0">
                <a:latin typeface="Times New Roman" panose="02020603050405020304" pitchFamily="18" charset="0"/>
                <a:cs typeface="Times New Roman" panose="02020603050405020304" pitchFamily="18" charset="0"/>
              </a:rPr>
              <a:t>Form 6: Sigorta Başvuru</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pic>
        <p:nvPicPr>
          <p:cNvPr id="3" name="Resim 2">
            <a:extLst>
              <a:ext uri="{FF2B5EF4-FFF2-40B4-BE49-F238E27FC236}">
                <a16:creationId xmlns:a16="http://schemas.microsoft.com/office/drawing/2014/main" id="{7A90CD28-2470-47B1-A8CE-4538CE850A20}"/>
              </a:ext>
            </a:extLst>
          </p:cNvPr>
          <p:cNvPicPr>
            <a:picLocks noChangeAspect="1"/>
          </p:cNvPicPr>
          <p:nvPr/>
        </p:nvPicPr>
        <p:blipFill>
          <a:blip r:embed="rId2"/>
          <a:stretch>
            <a:fillRect/>
          </a:stretch>
        </p:blipFill>
        <p:spPr>
          <a:xfrm>
            <a:off x="375513" y="1105591"/>
            <a:ext cx="3996598" cy="5634000"/>
          </a:xfrm>
          <a:prstGeom prst="rect">
            <a:avLst/>
          </a:prstGeom>
        </p:spPr>
      </p:pic>
      <p:sp>
        <p:nvSpPr>
          <p:cNvPr id="9" name="Metin kutusu 8">
            <a:extLst>
              <a:ext uri="{FF2B5EF4-FFF2-40B4-BE49-F238E27FC236}">
                <a16:creationId xmlns:a16="http://schemas.microsoft.com/office/drawing/2014/main" id="{CCC4D3A6-206B-4A04-99FE-5BDBCB8D36AA}"/>
              </a:ext>
            </a:extLst>
          </p:cNvPr>
          <p:cNvSpPr txBox="1"/>
          <p:nvPr/>
        </p:nvSpPr>
        <p:spPr>
          <a:xfrm>
            <a:off x="4530436" y="1210429"/>
            <a:ext cx="7365078" cy="4308872"/>
          </a:xfrm>
          <a:prstGeom prst="rect">
            <a:avLst/>
          </a:prstGeom>
          <a:noFill/>
        </p:spPr>
        <p:txBody>
          <a:bodyPr wrap="square" rtlCol="0">
            <a:spAutoFit/>
          </a:bodyPr>
          <a:lstStyle/>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Yüzyüze eğitimde, ilk olarak öğrencinin Form 6’nın tamamının 3 nüsha düzenlenmesi ve Form 1’in bütün işlemleri tamamlandıktan sonra Form 1 ve Form 6’nın komisyona beraber teslim edilmesi gerekmektedir. </a:t>
            </a:r>
          </a:p>
          <a:p>
            <a:pPr algn="ctr"/>
            <a:endParaRPr lang="tr-TR" sz="1600" dirty="0">
              <a:latin typeface="Times New Roman" panose="02020603050405020304" pitchFamily="18" charset="0"/>
              <a:cs typeface="Times New Roman" panose="02020603050405020304" pitchFamily="18" charset="0"/>
            </a:endParaRPr>
          </a:p>
          <a:p>
            <a:pPr algn="just"/>
            <a:endParaRPr lang="tr-TR" sz="1600" b="1"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Form 1’deki </a:t>
            </a:r>
            <a:r>
              <a:rPr lang="tr-TR" sz="1600" b="1" dirty="0">
                <a:solidFill>
                  <a:srgbClr val="FF0000"/>
                </a:solidFill>
                <a:latin typeface="Times New Roman" panose="02020603050405020304" pitchFamily="18" charset="0"/>
                <a:cs typeface="Times New Roman" panose="02020603050405020304" pitchFamily="18" charset="0"/>
              </a:rPr>
              <a:t>kırmızı</a:t>
            </a:r>
            <a:r>
              <a:rPr lang="tr-TR" sz="1600" b="1" dirty="0">
                <a:latin typeface="Times New Roman" panose="02020603050405020304" pitchFamily="18" charset="0"/>
                <a:cs typeface="Times New Roman" panose="02020603050405020304" pitchFamily="18" charset="0"/>
              </a:rPr>
              <a:t> ve </a:t>
            </a:r>
            <a:r>
              <a:rPr lang="tr-TR" sz="1600" b="1" dirty="0">
                <a:solidFill>
                  <a:srgbClr val="00B050"/>
                </a:solidFill>
                <a:latin typeface="Times New Roman" panose="02020603050405020304" pitchFamily="18" charset="0"/>
                <a:cs typeface="Times New Roman" panose="02020603050405020304" pitchFamily="18" charset="0"/>
              </a:rPr>
              <a:t>yeşil</a:t>
            </a:r>
            <a:r>
              <a:rPr lang="tr-TR" sz="1600" b="1" dirty="0">
                <a:latin typeface="Times New Roman" panose="02020603050405020304" pitchFamily="18" charset="0"/>
                <a:cs typeface="Times New Roman" panose="02020603050405020304" pitchFamily="18" charset="0"/>
              </a:rPr>
              <a:t> çerçevelerin doldurulduktan sonra Form 1 ve Form 6’nın beraber Bölüm Staj Komisyonu Başkanlığına renkli taratılmış şekilde e-posta olarak veya kargo ile gönderilmesi gerekmektedir. </a:t>
            </a:r>
          </a:p>
          <a:p>
            <a:pPr marL="342900" indent="-342900" algn="just">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Form 1’e komisyon onayı verildikten sonra Form 6 Dekanlığa teslim edilmek üzere Komisyonda kalacaktır ancak iş yerinin talebi durumunda Form 6, Form 1 onaylandıktan ve komisyon tarafından öğrenciye bilgi verildikten sonra öğrenci tarafından işyerine teslim edilebilir.</a:t>
            </a:r>
          </a:p>
          <a:p>
            <a:pPr marL="342900" indent="-342900" algn="just">
              <a:buFont typeface="+mj-lt"/>
              <a:buAutoNum type="arabicPeriod"/>
            </a:pPr>
            <a:endParaRPr lang="tr-TR" sz="1600" b="1"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tr-TR" sz="1600" b="1" dirty="0">
              <a:latin typeface="Times New Roman" panose="02020603050405020304" pitchFamily="18" charset="0"/>
              <a:cs typeface="Times New Roman" panose="02020603050405020304" pitchFamily="18" charset="0"/>
            </a:endParaRPr>
          </a:p>
          <a:p>
            <a:pPr algn="ctr"/>
            <a:r>
              <a:rPr lang="tr-TR" sz="1600" b="1" dirty="0">
                <a:latin typeface="Times New Roman" panose="02020603050405020304" pitchFamily="18" charset="0"/>
                <a:cs typeface="Times New Roman" panose="02020603050405020304" pitchFamily="18" charset="0"/>
              </a:rPr>
              <a:t>ALTINCI SAYFADA FORM 1 İÇİN BAHSEDİLEN HUSUSLAR FORM 6 İÇİN DE GEÇERLİDİR.</a:t>
            </a:r>
          </a:p>
          <a:p>
            <a:pPr algn="just"/>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32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Özel Sektörde Staj Yapacak Öğrenciler </a:t>
            </a:r>
          </a:p>
          <a:p>
            <a:r>
              <a:rPr lang="tr-TR" sz="2000" dirty="0">
                <a:latin typeface="Times New Roman" panose="02020603050405020304" pitchFamily="18" charset="0"/>
                <a:cs typeface="Times New Roman" panose="02020603050405020304" pitchFamily="18" charset="0"/>
              </a:rPr>
              <a:t>Form 3: Staj Özel Sektör</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4530436" y="1235367"/>
            <a:ext cx="7286051" cy="4278094"/>
          </a:xfrm>
          <a:prstGeom prst="rect">
            <a:avLst/>
          </a:prstGeom>
          <a:noFill/>
        </p:spPr>
        <p:txBody>
          <a:bodyPr wrap="square" rtlCol="0">
            <a:spAutoFit/>
          </a:bodyPr>
          <a:lstStyle/>
          <a:p>
            <a:pPr algn="just"/>
            <a:endParaRPr lang="tr-TR" sz="1600"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tr-TR" sz="1600" dirty="0">
                <a:latin typeface="Times New Roman" panose="02020603050405020304" pitchFamily="18" charset="0"/>
                <a:cs typeface="Times New Roman" panose="02020603050405020304" pitchFamily="18" charset="0"/>
              </a:rPr>
              <a:t>Yüzyüze eğitimde, öğrencinin formun tamamını üç nüsha doldurması ve komisyona teslim edilmesi gerekmektedir.</a:t>
            </a:r>
          </a:p>
          <a:p>
            <a:pPr marL="342900" indent="-342900" algn="just">
              <a:buFont typeface="+mj-lt"/>
              <a:buAutoNum type="arabicPeriod"/>
            </a:pPr>
            <a:endParaRPr lang="tr-TR" sz="1600" dirty="0">
              <a:latin typeface="Times New Roman" panose="02020603050405020304" pitchFamily="18" charset="0"/>
              <a:cs typeface="Times New Roman" panose="02020603050405020304" pitchFamily="18" charset="0"/>
            </a:endParaRPr>
          </a:p>
          <a:p>
            <a:pPr algn="ctr"/>
            <a:endParaRPr lang="tr-TR" sz="16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1600" b="1" dirty="0" smtClean="0">
                <a:latin typeface="Times New Roman" panose="02020603050405020304" pitchFamily="18" charset="0"/>
                <a:cs typeface="Times New Roman" panose="02020603050405020304" pitchFamily="18" charset="0"/>
              </a:rPr>
              <a:t>Bu </a:t>
            </a:r>
            <a:r>
              <a:rPr lang="tr-TR" sz="1600" b="1" dirty="0">
                <a:latin typeface="Times New Roman" panose="02020603050405020304" pitchFamily="18" charset="0"/>
                <a:cs typeface="Times New Roman" panose="02020603050405020304" pitchFamily="18" charset="0"/>
              </a:rPr>
              <a:t>formun öğrenci tarafından doldurularak Bölüm Staj Komisyonu Başkanlığına renkli taratılmış şekilde e-posta olarak veya kargo ile gönderilmesi gerekmektedir. </a:t>
            </a:r>
          </a:p>
          <a:p>
            <a:pPr marL="342900" indent="-342900" algn="just">
              <a:buFont typeface="Wingdings" panose="05000000000000000000" pitchFamily="2" charset="2"/>
              <a:buChar char="§"/>
            </a:pPr>
            <a:r>
              <a:rPr lang="tr-TR" sz="1600" b="1" dirty="0">
                <a:latin typeface="Times New Roman" panose="02020603050405020304" pitchFamily="18" charset="0"/>
                <a:cs typeface="Times New Roman" panose="02020603050405020304" pitchFamily="18" charset="0"/>
              </a:rPr>
              <a:t>Bu form komisyon onayı verildikten sonra Dekanlığa teslim edilmek üzere komisyonda kalacaktır ancak öğrencinin / iş yerinin talebi durumunda bu form onaylandıktan sonra öğrenciye renkli taratılmış e-posta olarak gönderilebilecektir.</a:t>
            </a:r>
          </a:p>
          <a:p>
            <a:pPr marL="342900" indent="-342900" algn="just">
              <a:buFont typeface="Wingdings" panose="05000000000000000000" pitchFamily="2" charset="2"/>
              <a:buChar char="§"/>
            </a:pPr>
            <a:endParaRPr lang="tr-TR" sz="1600" b="1" dirty="0">
              <a:latin typeface="Times New Roman" panose="02020603050405020304" pitchFamily="18" charset="0"/>
              <a:cs typeface="Times New Roman" panose="02020603050405020304" pitchFamily="18" charset="0"/>
            </a:endParaRPr>
          </a:p>
          <a:p>
            <a:pPr marL="342900" indent="-342900" algn="just">
              <a:buFont typeface="+mj-lt"/>
              <a:buAutoNum type="arabicPeriod"/>
            </a:pPr>
            <a:endParaRPr lang="tr-TR" sz="1600" b="1" dirty="0">
              <a:latin typeface="Times New Roman" panose="02020603050405020304" pitchFamily="18" charset="0"/>
              <a:cs typeface="Times New Roman" panose="02020603050405020304" pitchFamily="18" charset="0"/>
            </a:endParaRPr>
          </a:p>
          <a:p>
            <a:pPr algn="ctr"/>
            <a:r>
              <a:rPr lang="tr-TR" sz="1600" b="1" dirty="0">
                <a:latin typeface="Times New Roman" panose="02020603050405020304" pitchFamily="18" charset="0"/>
                <a:cs typeface="Times New Roman" panose="02020603050405020304" pitchFamily="18" charset="0"/>
              </a:rPr>
              <a:t>ALTINCI SAYFADA FORM 1 İÇİN BAHSEDİLEN HUSUSLAR FORM 3 İÇİN DE GEÇERLİDİR.</a:t>
            </a:r>
          </a:p>
          <a:p>
            <a:pPr marL="342900" indent="-342900" algn="just">
              <a:buFont typeface="+mj-lt"/>
              <a:buAutoNum type="arabicPeriod"/>
            </a:pPr>
            <a:endParaRPr lang="tr-TR" sz="1600" b="1" dirty="0">
              <a:latin typeface="Times New Roman" panose="02020603050405020304" pitchFamily="18" charset="0"/>
              <a:cs typeface="Times New Roman" panose="02020603050405020304" pitchFamily="18" charset="0"/>
            </a:endParaRPr>
          </a:p>
        </p:txBody>
      </p:sp>
      <p:pic>
        <p:nvPicPr>
          <p:cNvPr id="3" name="Resim 2">
            <a:extLst>
              <a:ext uri="{FF2B5EF4-FFF2-40B4-BE49-F238E27FC236}">
                <a16:creationId xmlns:a16="http://schemas.microsoft.com/office/drawing/2014/main" id="{7B652F1C-B564-489A-8EE2-0AF3C5E56D3A}"/>
              </a:ext>
            </a:extLst>
          </p:cNvPr>
          <p:cNvPicPr>
            <a:picLocks noChangeAspect="1"/>
          </p:cNvPicPr>
          <p:nvPr/>
        </p:nvPicPr>
        <p:blipFill>
          <a:blip r:embed="rId2"/>
          <a:stretch>
            <a:fillRect/>
          </a:stretch>
        </p:blipFill>
        <p:spPr>
          <a:xfrm>
            <a:off x="375513" y="1163782"/>
            <a:ext cx="4002404" cy="5634000"/>
          </a:xfrm>
          <a:prstGeom prst="rect">
            <a:avLst/>
          </a:prstGeom>
        </p:spPr>
      </p:pic>
    </p:spTree>
    <p:extLst>
      <p:ext uri="{BB962C8B-B14F-4D97-AF65-F5344CB8AC3E}">
        <p14:creationId xmlns:p14="http://schemas.microsoft.com/office/powerpoint/2010/main" val="345743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A17D2330-5274-472D-98E1-4BAA290ADC40}"/>
              </a:ext>
            </a:extLst>
          </p:cNvPr>
          <p:cNvSpPr txBox="1"/>
          <p:nvPr/>
        </p:nvSpPr>
        <p:spPr>
          <a:xfrm>
            <a:off x="340822" y="333096"/>
            <a:ext cx="11554691" cy="707886"/>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Özel Sektörde Staj Yapacak Öğrenciler </a:t>
            </a:r>
          </a:p>
          <a:p>
            <a:r>
              <a:rPr lang="tr-TR" sz="2000" dirty="0">
                <a:latin typeface="Times New Roman" panose="02020603050405020304" pitchFamily="18" charset="0"/>
                <a:cs typeface="Times New Roman" panose="02020603050405020304" pitchFamily="18" charset="0"/>
              </a:rPr>
              <a:t>Form 4: İşyeri Staj Sözleşmesi (Öğrenci Bilgileri)</a:t>
            </a:r>
          </a:p>
        </p:txBody>
      </p:sp>
      <p:cxnSp>
        <p:nvCxnSpPr>
          <p:cNvPr id="6" name="Düz Bağlayıcı 5">
            <a:extLst>
              <a:ext uri="{FF2B5EF4-FFF2-40B4-BE49-F238E27FC236}">
                <a16:creationId xmlns:a16="http://schemas.microsoft.com/office/drawing/2014/main" id="{F47520FC-BACC-4192-8FEB-D600060DE660}"/>
              </a:ext>
            </a:extLst>
          </p:cNvPr>
          <p:cNvCxnSpPr/>
          <p:nvPr/>
        </p:nvCxnSpPr>
        <p:spPr>
          <a:xfrm>
            <a:off x="375513" y="1039097"/>
            <a:ext cx="11520000" cy="0"/>
          </a:xfrm>
          <a:prstGeom prst="line">
            <a:avLst/>
          </a:prstGeom>
          <a:ln w="38100"/>
        </p:spPr>
        <p:style>
          <a:lnRef idx="1">
            <a:schemeClr val="dk1"/>
          </a:lnRef>
          <a:fillRef idx="0">
            <a:schemeClr val="dk1"/>
          </a:fillRef>
          <a:effectRef idx="0">
            <a:schemeClr val="dk1"/>
          </a:effectRef>
          <a:fontRef idx="minor">
            <a:schemeClr val="tx1"/>
          </a:fontRef>
        </p:style>
      </p:cxnSp>
      <p:sp>
        <p:nvSpPr>
          <p:cNvPr id="8" name="Metin kutusu 7">
            <a:extLst>
              <a:ext uri="{FF2B5EF4-FFF2-40B4-BE49-F238E27FC236}">
                <a16:creationId xmlns:a16="http://schemas.microsoft.com/office/drawing/2014/main" id="{12D736B0-E9BF-418E-B740-E355617DABAB}"/>
              </a:ext>
            </a:extLst>
          </p:cNvPr>
          <p:cNvSpPr txBox="1"/>
          <p:nvPr/>
        </p:nvSpPr>
        <p:spPr>
          <a:xfrm>
            <a:off x="4447310" y="1235367"/>
            <a:ext cx="7448204" cy="4708981"/>
          </a:xfrm>
          <a:prstGeom prst="rect">
            <a:avLst/>
          </a:prstGeom>
          <a:noFill/>
        </p:spPr>
        <p:txBody>
          <a:bodyPr wrap="square" rtlCol="0">
            <a:spAutoFit/>
          </a:bodyPr>
          <a:lstStyle/>
          <a:p>
            <a:pPr marL="285750" indent="-285750" algn="just">
              <a:buFont typeface="Wingdings" panose="05000000000000000000" pitchFamily="2" charset="2"/>
              <a:buChar char="§"/>
            </a:pPr>
            <a:r>
              <a:rPr lang="tr-TR" sz="1500" dirty="0">
                <a:latin typeface="Times New Roman" panose="02020603050405020304" pitchFamily="18" charset="0"/>
                <a:cs typeface="Times New Roman" panose="02020603050405020304" pitchFamily="18" charset="0"/>
              </a:rPr>
              <a:t>Bu form dört sayfadan oluşmakta, ilk sayfası öğrenci bilgilerini ve izleyen üç sayfası sözleşmeyi kapsamaktadır.</a:t>
            </a:r>
          </a:p>
          <a:p>
            <a:pPr marL="285750" indent="-285750" algn="just">
              <a:buFont typeface="Wingdings" panose="05000000000000000000" pitchFamily="2" charset="2"/>
              <a:buChar char="§"/>
            </a:pPr>
            <a:r>
              <a:rPr lang="tr-TR" sz="1500" dirty="0">
                <a:latin typeface="Times New Roman" panose="02020603050405020304" pitchFamily="18" charset="0"/>
                <a:cs typeface="Times New Roman" panose="02020603050405020304" pitchFamily="18" charset="0"/>
              </a:rPr>
              <a:t>Yüzyüze eğitimde, öğrencinin bu formun tamamını üç nüsha doldurması ve komisyona teslim edilmesi gerekmektedir.</a:t>
            </a:r>
          </a:p>
          <a:p>
            <a:pPr algn="ctr"/>
            <a:endParaRPr lang="tr-TR" sz="15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tr-TR" sz="1500" b="1" dirty="0" smtClean="0">
                <a:latin typeface="Times New Roman" panose="02020603050405020304" pitchFamily="18" charset="0"/>
                <a:cs typeface="Times New Roman" panose="02020603050405020304" pitchFamily="18" charset="0"/>
              </a:rPr>
              <a:t>Bu </a:t>
            </a:r>
            <a:r>
              <a:rPr lang="tr-TR" sz="1500" b="1" dirty="0">
                <a:latin typeface="Times New Roman" panose="02020603050405020304" pitchFamily="18" charset="0"/>
                <a:cs typeface="Times New Roman" panose="02020603050405020304" pitchFamily="18" charset="0"/>
              </a:rPr>
              <a:t>formun </a:t>
            </a:r>
            <a:r>
              <a:rPr lang="tr-TR" sz="1500" b="1" dirty="0">
                <a:solidFill>
                  <a:srgbClr val="FF0000"/>
                </a:solidFill>
                <a:latin typeface="Times New Roman" panose="02020603050405020304" pitchFamily="18" charset="0"/>
                <a:cs typeface="Times New Roman" panose="02020603050405020304" pitchFamily="18" charset="0"/>
              </a:rPr>
              <a:t>kırmızı</a:t>
            </a:r>
            <a:r>
              <a:rPr lang="tr-TR" sz="1500" b="1" dirty="0">
                <a:latin typeface="Times New Roman" panose="02020603050405020304" pitchFamily="18" charset="0"/>
                <a:cs typeface="Times New Roman" panose="02020603050405020304" pitchFamily="18" charset="0"/>
              </a:rPr>
              <a:t> çerçevesinde, öğrenci ve işyeri tarafından kendilerini ilgilendiren bilgilerin doldurulduktan sonra öğrenci tarafından Bölüm Staj Komisyonu Başkanlığına renkli taratılmış şekilde e-posta veya kargo ile gönderilmesi gerekmektedir. </a:t>
            </a:r>
          </a:p>
          <a:p>
            <a:pPr marL="342900" indent="-342900" algn="just">
              <a:buFont typeface="Wingdings" panose="05000000000000000000" pitchFamily="2" charset="2"/>
              <a:buChar char="§"/>
            </a:pPr>
            <a:r>
              <a:rPr lang="tr-TR" sz="1500" b="1" dirty="0">
                <a:latin typeface="Times New Roman" panose="02020603050405020304" pitchFamily="18" charset="0"/>
                <a:cs typeface="Times New Roman" panose="02020603050405020304" pitchFamily="18" charset="0"/>
              </a:rPr>
              <a:t>Bu form </a:t>
            </a:r>
            <a:r>
              <a:rPr lang="tr-TR" sz="1500" b="1" dirty="0">
                <a:solidFill>
                  <a:srgbClr val="00B050"/>
                </a:solidFill>
                <a:latin typeface="Times New Roman" panose="02020603050405020304" pitchFamily="18" charset="0"/>
                <a:cs typeface="Times New Roman" panose="02020603050405020304" pitchFamily="18" charset="0"/>
              </a:rPr>
              <a:t>yeşil</a:t>
            </a:r>
            <a:r>
              <a:rPr lang="tr-TR" sz="1500" b="1" dirty="0">
                <a:latin typeface="Times New Roman" panose="02020603050405020304" pitchFamily="18" charset="0"/>
                <a:cs typeface="Times New Roman" panose="02020603050405020304" pitchFamily="18" charset="0"/>
              </a:rPr>
              <a:t> çerçevede görülen komisyon onayı verildikten sonra Dekanlığa teslim edilmek üzere komisyonda kalacaktır ancak öğrencinin / iş yerinin talebi durumunda bu form onaylandıktan sonra öğrenciye renkli taratılmış e-posta olarak gönderilebilecektir.</a:t>
            </a:r>
          </a:p>
          <a:p>
            <a:pPr marL="342900" indent="-342900" algn="just">
              <a:buFont typeface="+mj-lt"/>
              <a:buAutoNum type="arabicPeriod"/>
            </a:pPr>
            <a:endParaRPr lang="tr-TR" sz="1500" b="1" dirty="0">
              <a:latin typeface="Times New Roman" panose="02020603050405020304" pitchFamily="18" charset="0"/>
              <a:cs typeface="Times New Roman" panose="02020603050405020304" pitchFamily="18" charset="0"/>
            </a:endParaRPr>
          </a:p>
          <a:p>
            <a:pPr algn="ctr"/>
            <a:r>
              <a:rPr lang="tr-TR" sz="1500" b="1" dirty="0">
                <a:latin typeface="Times New Roman" panose="02020603050405020304" pitchFamily="18" charset="0"/>
                <a:cs typeface="Times New Roman" panose="02020603050405020304" pitchFamily="18" charset="0"/>
              </a:rPr>
              <a:t>ALTINCI SAYFADA FORM 1 İÇİN BAHSEDİLEN HUSUSLAR FORM 4 İÇİN DE GEÇERLİDİR.</a:t>
            </a:r>
          </a:p>
          <a:p>
            <a:pPr algn="ctr"/>
            <a:endParaRPr lang="tr-TR" sz="1500" b="1" dirty="0">
              <a:latin typeface="Times New Roman" panose="02020603050405020304" pitchFamily="18" charset="0"/>
              <a:cs typeface="Times New Roman" panose="02020603050405020304" pitchFamily="18" charset="0"/>
            </a:endParaRPr>
          </a:p>
          <a:p>
            <a:pPr algn="ctr"/>
            <a:r>
              <a:rPr lang="tr-TR" sz="1500" b="1" dirty="0">
                <a:latin typeface="Times New Roman" panose="02020603050405020304" pitchFamily="18" charset="0"/>
                <a:cs typeface="Times New Roman" panose="02020603050405020304" pitchFamily="18" charset="0"/>
              </a:rPr>
              <a:t>GENEL HATIRLATMA: LÜTFEN BAŞTA FOTOĞRAF OLMAK ÜZERE EKSİK BİLGİ BIRAKMAYINIZ AKSİ HALDE STAJ BAŞVURUNUZ GEÇERSİZ SAYILACAKTIR.</a:t>
            </a:r>
          </a:p>
        </p:txBody>
      </p:sp>
      <p:pic>
        <p:nvPicPr>
          <p:cNvPr id="4" name="Resim 3">
            <a:extLst>
              <a:ext uri="{FF2B5EF4-FFF2-40B4-BE49-F238E27FC236}">
                <a16:creationId xmlns:a16="http://schemas.microsoft.com/office/drawing/2014/main" id="{9D5E90CC-E32B-4C62-B7D9-BA45BE5EF868}"/>
              </a:ext>
            </a:extLst>
          </p:cNvPr>
          <p:cNvPicPr>
            <a:picLocks noChangeAspect="1"/>
          </p:cNvPicPr>
          <p:nvPr/>
        </p:nvPicPr>
        <p:blipFill>
          <a:blip r:embed="rId2"/>
          <a:stretch>
            <a:fillRect/>
          </a:stretch>
        </p:blipFill>
        <p:spPr>
          <a:xfrm>
            <a:off x="375513" y="1138844"/>
            <a:ext cx="3976548" cy="5634000"/>
          </a:xfrm>
          <a:prstGeom prst="rect">
            <a:avLst/>
          </a:prstGeom>
        </p:spPr>
      </p:pic>
      <p:sp>
        <p:nvSpPr>
          <p:cNvPr id="2" name="Dikdörtgen 1">
            <a:extLst>
              <a:ext uri="{FF2B5EF4-FFF2-40B4-BE49-F238E27FC236}">
                <a16:creationId xmlns:a16="http://schemas.microsoft.com/office/drawing/2014/main" id="{A6AAD062-09F5-4823-89B6-BC378247FF57}"/>
              </a:ext>
            </a:extLst>
          </p:cNvPr>
          <p:cNvSpPr/>
          <p:nvPr/>
        </p:nvSpPr>
        <p:spPr>
          <a:xfrm>
            <a:off x="540327" y="1396538"/>
            <a:ext cx="3507971" cy="464681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7B367D18-3A48-486D-9053-0FF343293C7B}"/>
              </a:ext>
            </a:extLst>
          </p:cNvPr>
          <p:cNvSpPr/>
          <p:nvPr/>
        </p:nvSpPr>
        <p:spPr>
          <a:xfrm>
            <a:off x="2812472" y="6028912"/>
            <a:ext cx="994757" cy="388514"/>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4947135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658</TotalTime>
  <Words>2218</Words>
  <Application>Microsoft Office PowerPoint</Application>
  <PresentationFormat>Geniş ekran</PresentationFormat>
  <Paragraphs>269</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HAYRİ METİN NUMANOĞLU</dc:creator>
  <cp:lastModifiedBy>musademir2525@gmail.com</cp:lastModifiedBy>
  <cp:revision>96</cp:revision>
  <dcterms:created xsi:type="dcterms:W3CDTF">2021-04-08T12:06:28Z</dcterms:created>
  <dcterms:modified xsi:type="dcterms:W3CDTF">2024-07-27T12:45:03Z</dcterms:modified>
</cp:coreProperties>
</file>